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85" r:id="rId2"/>
    <p:sldId id="318" r:id="rId3"/>
    <p:sldId id="319" r:id="rId4"/>
    <p:sldId id="320" r:id="rId5"/>
    <p:sldId id="290" r:id="rId6"/>
    <p:sldId id="293" r:id="rId7"/>
    <p:sldId id="294" r:id="rId8"/>
    <p:sldId id="295" r:id="rId9"/>
    <p:sldId id="296" r:id="rId10"/>
    <p:sldId id="297" r:id="rId11"/>
    <p:sldId id="298" r:id="rId12"/>
    <p:sldId id="300" r:id="rId13"/>
    <p:sldId id="299" r:id="rId14"/>
    <p:sldId id="301" r:id="rId15"/>
    <p:sldId id="321" r:id="rId16"/>
    <p:sldId id="322" r:id="rId17"/>
    <p:sldId id="323" r:id="rId18"/>
    <p:sldId id="324" r:id="rId19"/>
    <p:sldId id="325" r:id="rId20"/>
    <p:sldId id="326" r:id="rId21"/>
    <p:sldId id="327" r:id="rId22"/>
    <p:sldId id="328" r:id="rId23"/>
    <p:sldId id="286" r:id="rId24"/>
    <p:sldId id="329" r:id="rId25"/>
    <p:sldId id="281" r:id="rId26"/>
    <p:sldId id="330" r:id="rId27"/>
    <p:sldId id="269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CC99"/>
    <a:srgbClr val="00CC00"/>
    <a:srgbClr val="CC0000"/>
    <a:srgbClr val="008000"/>
    <a:srgbClr val="339933"/>
    <a:srgbClr val="9900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4660"/>
  </p:normalViewPr>
  <p:slideViewPr>
    <p:cSldViewPr>
      <p:cViewPr varScale="1">
        <p:scale>
          <a:sx n="65" d="100"/>
          <a:sy n="65" d="100"/>
        </p:scale>
        <p:origin x="-15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453BAB-C16B-4177-97D6-9C79A7A167D7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A7F10632-71FC-46BD-9A3F-275E39AF29D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Система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счисления</a:t>
          </a:r>
        </a:p>
      </dgm:t>
    </dgm:pt>
    <dgm:pt modelId="{FC458B2D-6585-4000-898B-9B993CB8CF7B}" type="parTrans" cxnId="{16CD35A9-68EA-415F-8B62-B63BC9E9A5AE}">
      <dgm:prSet/>
      <dgm:spPr/>
    </dgm:pt>
    <dgm:pt modelId="{89C1BBAC-49FF-4AB4-B36B-FE3305036395}" type="sibTrans" cxnId="{16CD35A9-68EA-415F-8B62-B63BC9E9A5AE}">
      <dgm:prSet/>
      <dgm:spPr/>
    </dgm:pt>
    <dgm:pt modelId="{098DD63B-F93E-4055-8BBB-5661F10A293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5</a:t>
          </a:r>
        </a:p>
      </dgm:t>
    </dgm:pt>
    <dgm:pt modelId="{7FB4F8ED-05EE-4C55-91F8-15C1D6E5C60A}" type="parTrans" cxnId="{3A204E90-057B-4E36-ABD7-4B599B71BE38}">
      <dgm:prSet/>
      <dgm:spPr/>
      <dgm:t>
        <a:bodyPr/>
        <a:lstStyle/>
        <a:p>
          <a:endParaRPr lang="ru-RU"/>
        </a:p>
      </dgm:t>
    </dgm:pt>
    <dgm:pt modelId="{753F7304-05AE-41CE-910C-15576BB51800}" type="sibTrans" cxnId="{3A204E90-057B-4E36-ABD7-4B599B71BE38}">
      <dgm:prSet/>
      <dgm:spPr/>
    </dgm:pt>
    <dgm:pt modelId="{5E2B1240-796C-4970-89A1-AD2338C2A70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10</a:t>
          </a:r>
        </a:p>
      </dgm:t>
    </dgm:pt>
    <dgm:pt modelId="{17869A91-9F94-4ED2-8164-C8CE02785C86}" type="parTrans" cxnId="{4B40BD31-2101-42F8-9859-4509487CC03F}">
      <dgm:prSet/>
      <dgm:spPr/>
      <dgm:t>
        <a:bodyPr/>
        <a:lstStyle/>
        <a:p>
          <a:endParaRPr lang="ru-RU"/>
        </a:p>
      </dgm:t>
    </dgm:pt>
    <dgm:pt modelId="{EBF440D5-18BC-4DA7-8EDA-BAEF72D7D943}" type="sibTrans" cxnId="{4B40BD31-2101-42F8-9859-4509487CC03F}">
      <dgm:prSet/>
      <dgm:spPr/>
    </dgm:pt>
    <dgm:pt modelId="{E1779CAE-37D3-45AC-BEB8-0786162571A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20</a:t>
          </a:r>
        </a:p>
      </dgm:t>
    </dgm:pt>
    <dgm:pt modelId="{2B76257A-3660-443C-BA5C-7B8E6EC5DD04}" type="parTrans" cxnId="{5DE0E404-5554-4C95-85A7-4EAAEDAFA255}">
      <dgm:prSet/>
      <dgm:spPr/>
      <dgm:t>
        <a:bodyPr/>
        <a:lstStyle/>
        <a:p>
          <a:endParaRPr lang="ru-RU"/>
        </a:p>
      </dgm:t>
    </dgm:pt>
    <dgm:pt modelId="{B19E7FD3-5CAB-4AC2-8B51-2594BA8CC2C5}" type="sibTrans" cxnId="{5DE0E404-5554-4C95-85A7-4EAAEDAFA255}">
      <dgm:prSet/>
      <dgm:spPr/>
    </dgm:pt>
    <dgm:pt modelId="{1A2F20CC-08A6-4589-9C35-CA884E89F7E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2</a:t>
          </a:r>
        </a:p>
      </dgm:t>
    </dgm:pt>
    <dgm:pt modelId="{FAF434DD-752A-4863-9105-EEABD8D107EE}" type="parTrans" cxnId="{94C54F5C-33EB-4E15-ACD1-24EC65967827}">
      <dgm:prSet/>
      <dgm:spPr/>
      <dgm:t>
        <a:bodyPr/>
        <a:lstStyle/>
        <a:p>
          <a:endParaRPr lang="ru-RU"/>
        </a:p>
      </dgm:t>
    </dgm:pt>
    <dgm:pt modelId="{09DD41B3-6886-4D15-941C-4DE541B4086C}" type="sibTrans" cxnId="{94C54F5C-33EB-4E15-ACD1-24EC65967827}">
      <dgm:prSet/>
      <dgm:spPr/>
    </dgm:pt>
    <dgm:pt modelId="{80FD314F-6D4A-4FF7-ACB5-05541A1B378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12</a:t>
          </a:r>
        </a:p>
      </dgm:t>
    </dgm:pt>
    <dgm:pt modelId="{5D5FDDDA-D0F3-4B8C-8E73-A5AF2EB4FDCF}" type="parTrans" cxnId="{D096197F-E3FE-4088-8D3A-4A0E33ABD79E}">
      <dgm:prSet/>
      <dgm:spPr/>
      <dgm:t>
        <a:bodyPr/>
        <a:lstStyle/>
        <a:p>
          <a:endParaRPr lang="ru-RU"/>
        </a:p>
      </dgm:t>
    </dgm:pt>
    <dgm:pt modelId="{6132C0BD-4FFB-418D-A341-11AD930C0492}" type="sibTrans" cxnId="{D096197F-E3FE-4088-8D3A-4A0E33ABD79E}">
      <dgm:prSet/>
      <dgm:spPr/>
    </dgm:pt>
    <dgm:pt modelId="{AB89B0EB-2B3B-472C-A3D8-4ED7F7EB258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60</a:t>
          </a:r>
        </a:p>
      </dgm:t>
    </dgm:pt>
    <dgm:pt modelId="{56027AD9-1AE8-47BE-B083-30253EE6D147}" type="parTrans" cxnId="{9E562FB7-E39E-4EEA-90E4-83A199C9996F}">
      <dgm:prSet/>
      <dgm:spPr/>
      <dgm:t>
        <a:bodyPr/>
        <a:lstStyle/>
        <a:p>
          <a:endParaRPr lang="ru-RU"/>
        </a:p>
      </dgm:t>
    </dgm:pt>
    <dgm:pt modelId="{E5A328F0-2B88-4FED-8615-53AA3FA494F4}" type="sibTrans" cxnId="{9E562FB7-E39E-4EEA-90E4-83A199C9996F}">
      <dgm:prSet/>
      <dgm:spPr/>
    </dgm:pt>
    <dgm:pt modelId="{CFDDBF4A-94A8-493B-86FF-21B723A596B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8</a:t>
          </a:r>
        </a:p>
      </dgm:t>
    </dgm:pt>
    <dgm:pt modelId="{A3D91557-6D76-4889-89BB-4938F9628D49}" type="parTrans" cxnId="{52D1378E-8A42-419B-A9EC-D111BAE0B327}">
      <dgm:prSet/>
      <dgm:spPr/>
      <dgm:t>
        <a:bodyPr/>
        <a:lstStyle/>
        <a:p>
          <a:endParaRPr lang="ru-RU"/>
        </a:p>
      </dgm:t>
    </dgm:pt>
    <dgm:pt modelId="{99A8386C-442C-4D60-A6F3-D4BFB9B0B749}" type="sibTrans" cxnId="{52D1378E-8A42-419B-A9EC-D111BAE0B327}">
      <dgm:prSet/>
      <dgm:spPr/>
    </dgm:pt>
    <dgm:pt modelId="{48C31963-8463-49DD-BB71-4252B64FEDC5}" type="pres">
      <dgm:prSet presAssocID="{0A453BAB-C16B-4177-97D6-9C79A7A167D7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06D56C0-868C-4538-8783-E061107257F0}" type="pres">
      <dgm:prSet presAssocID="{A7F10632-71FC-46BD-9A3F-275E39AF29D4}" presName="centerShape" presStyleLbl="node0" presStyleIdx="0" presStyleCnt="1"/>
      <dgm:spPr/>
      <dgm:t>
        <a:bodyPr/>
        <a:lstStyle/>
        <a:p>
          <a:endParaRPr lang="ru-RU"/>
        </a:p>
      </dgm:t>
    </dgm:pt>
    <dgm:pt modelId="{E0BC0D73-BECC-4296-BC24-21D358C1F6D6}" type="pres">
      <dgm:prSet presAssocID="{7FB4F8ED-05EE-4C55-91F8-15C1D6E5C60A}" presName="Name9" presStyleLbl="parChTrans1D2" presStyleIdx="0" presStyleCnt="7"/>
      <dgm:spPr/>
      <dgm:t>
        <a:bodyPr/>
        <a:lstStyle/>
        <a:p>
          <a:endParaRPr lang="ru-RU"/>
        </a:p>
      </dgm:t>
    </dgm:pt>
    <dgm:pt modelId="{1168C3AF-EFFB-4B21-862A-AEAE7EEC4604}" type="pres">
      <dgm:prSet presAssocID="{7FB4F8ED-05EE-4C55-91F8-15C1D6E5C60A}" presName="connTx" presStyleLbl="parChTrans1D2" presStyleIdx="0" presStyleCnt="7"/>
      <dgm:spPr/>
      <dgm:t>
        <a:bodyPr/>
        <a:lstStyle/>
        <a:p>
          <a:endParaRPr lang="ru-RU"/>
        </a:p>
      </dgm:t>
    </dgm:pt>
    <dgm:pt modelId="{5B017905-8962-43BA-B92D-D262DF5D2AE8}" type="pres">
      <dgm:prSet presAssocID="{098DD63B-F93E-4055-8BBB-5661F10A2937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68140D-A40A-4373-93ED-570C4BE16FE7}" type="pres">
      <dgm:prSet presAssocID="{17869A91-9F94-4ED2-8164-C8CE02785C86}" presName="Name9" presStyleLbl="parChTrans1D2" presStyleIdx="1" presStyleCnt="7"/>
      <dgm:spPr/>
      <dgm:t>
        <a:bodyPr/>
        <a:lstStyle/>
        <a:p>
          <a:endParaRPr lang="ru-RU"/>
        </a:p>
      </dgm:t>
    </dgm:pt>
    <dgm:pt modelId="{B25C1141-F46D-40CE-8197-EBBFECB3DD79}" type="pres">
      <dgm:prSet presAssocID="{17869A91-9F94-4ED2-8164-C8CE02785C86}" presName="connTx" presStyleLbl="parChTrans1D2" presStyleIdx="1" presStyleCnt="7"/>
      <dgm:spPr/>
      <dgm:t>
        <a:bodyPr/>
        <a:lstStyle/>
        <a:p>
          <a:endParaRPr lang="ru-RU"/>
        </a:p>
      </dgm:t>
    </dgm:pt>
    <dgm:pt modelId="{FD1C4CDC-A272-400C-920D-9FC56D1585E9}" type="pres">
      <dgm:prSet presAssocID="{5E2B1240-796C-4970-89A1-AD2338C2A701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933331-6746-4517-B9EB-5A6A1163C022}" type="pres">
      <dgm:prSet presAssocID="{2B76257A-3660-443C-BA5C-7B8E6EC5DD04}" presName="Name9" presStyleLbl="parChTrans1D2" presStyleIdx="2" presStyleCnt="7"/>
      <dgm:spPr/>
      <dgm:t>
        <a:bodyPr/>
        <a:lstStyle/>
        <a:p>
          <a:endParaRPr lang="ru-RU"/>
        </a:p>
      </dgm:t>
    </dgm:pt>
    <dgm:pt modelId="{4D3B0871-E90C-45A1-B226-FE37ACDAF6CB}" type="pres">
      <dgm:prSet presAssocID="{2B76257A-3660-443C-BA5C-7B8E6EC5DD04}" presName="connTx" presStyleLbl="parChTrans1D2" presStyleIdx="2" presStyleCnt="7"/>
      <dgm:spPr/>
      <dgm:t>
        <a:bodyPr/>
        <a:lstStyle/>
        <a:p>
          <a:endParaRPr lang="ru-RU"/>
        </a:p>
      </dgm:t>
    </dgm:pt>
    <dgm:pt modelId="{706CE17B-98CF-45B3-B645-CE41F35A4702}" type="pres">
      <dgm:prSet presAssocID="{E1779CAE-37D3-45AC-BEB8-0786162571A6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64F64A-1B69-4332-93F1-9AFE81DE5F69}" type="pres">
      <dgm:prSet presAssocID="{FAF434DD-752A-4863-9105-EEABD8D107EE}" presName="Name9" presStyleLbl="parChTrans1D2" presStyleIdx="3" presStyleCnt="7"/>
      <dgm:spPr/>
      <dgm:t>
        <a:bodyPr/>
        <a:lstStyle/>
        <a:p>
          <a:endParaRPr lang="ru-RU"/>
        </a:p>
      </dgm:t>
    </dgm:pt>
    <dgm:pt modelId="{D6C69150-499E-4F64-BD33-AA99EB53EBDE}" type="pres">
      <dgm:prSet presAssocID="{FAF434DD-752A-4863-9105-EEABD8D107EE}" presName="connTx" presStyleLbl="parChTrans1D2" presStyleIdx="3" presStyleCnt="7"/>
      <dgm:spPr/>
      <dgm:t>
        <a:bodyPr/>
        <a:lstStyle/>
        <a:p>
          <a:endParaRPr lang="ru-RU"/>
        </a:p>
      </dgm:t>
    </dgm:pt>
    <dgm:pt modelId="{0A8B2BA3-E6DD-4E7B-967D-BA3FBDC280C8}" type="pres">
      <dgm:prSet presAssocID="{1A2F20CC-08A6-4589-9C35-CA884E89F7E8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DC16D1-F0D6-4D49-81A7-908CB7A1C00D}" type="pres">
      <dgm:prSet presAssocID="{5D5FDDDA-D0F3-4B8C-8E73-A5AF2EB4FDCF}" presName="Name9" presStyleLbl="parChTrans1D2" presStyleIdx="4" presStyleCnt="7"/>
      <dgm:spPr/>
      <dgm:t>
        <a:bodyPr/>
        <a:lstStyle/>
        <a:p>
          <a:endParaRPr lang="ru-RU"/>
        </a:p>
      </dgm:t>
    </dgm:pt>
    <dgm:pt modelId="{0FAC9FC1-0FD0-4DC1-ADEE-5B48550BD63F}" type="pres">
      <dgm:prSet presAssocID="{5D5FDDDA-D0F3-4B8C-8E73-A5AF2EB4FDCF}" presName="connTx" presStyleLbl="parChTrans1D2" presStyleIdx="4" presStyleCnt="7"/>
      <dgm:spPr/>
      <dgm:t>
        <a:bodyPr/>
        <a:lstStyle/>
        <a:p>
          <a:endParaRPr lang="ru-RU"/>
        </a:p>
      </dgm:t>
    </dgm:pt>
    <dgm:pt modelId="{3FE6A763-1C76-4407-B138-686DD10258D8}" type="pres">
      <dgm:prSet presAssocID="{80FD314F-6D4A-4FF7-ACB5-05541A1B3788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ED7141-5768-4264-8175-C0A83FA1CA1E}" type="pres">
      <dgm:prSet presAssocID="{56027AD9-1AE8-47BE-B083-30253EE6D147}" presName="Name9" presStyleLbl="parChTrans1D2" presStyleIdx="5" presStyleCnt="7"/>
      <dgm:spPr/>
      <dgm:t>
        <a:bodyPr/>
        <a:lstStyle/>
        <a:p>
          <a:endParaRPr lang="ru-RU"/>
        </a:p>
      </dgm:t>
    </dgm:pt>
    <dgm:pt modelId="{FF9987D1-3CA4-4B49-B678-826BCF2E2842}" type="pres">
      <dgm:prSet presAssocID="{56027AD9-1AE8-47BE-B083-30253EE6D147}" presName="connTx" presStyleLbl="parChTrans1D2" presStyleIdx="5" presStyleCnt="7"/>
      <dgm:spPr/>
      <dgm:t>
        <a:bodyPr/>
        <a:lstStyle/>
        <a:p>
          <a:endParaRPr lang="ru-RU"/>
        </a:p>
      </dgm:t>
    </dgm:pt>
    <dgm:pt modelId="{B4DF3854-58E8-43A5-AC0C-2E1A59A12050}" type="pres">
      <dgm:prSet presAssocID="{AB89B0EB-2B3B-472C-A3D8-4ED7F7EB258A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C8D50A-0998-4ACB-BBB9-B29E8FF1AEFC}" type="pres">
      <dgm:prSet presAssocID="{A3D91557-6D76-4889-89BB-4938F9628D49}" presName="Name9" presStyleLbl="parChTrans1D2" presStyleIdx="6" presStyleCnt="7"/>
      <dgm:spPr/>
      <dgm:t>
        <a:bodyPr/>
        <a:lstStyle/>
        <a:p>
          <a:endParaRPr lang="ru-RU"/>
        </a:p>
      </dgm:t>
    </dgm:pt>
    <dgm:pt modelId="{3331AD81-9168-4FE5-867F-BB6D22D323DC}" type="pres">
      <dgm:prSet presAssocID="{A3D91557-6D76-4889-89BB-4938F9628D49}" presName="connTx" presStyleLbl="parChTrans1D2" presStyleIdx="6" presStyleCnt="7"/>
      <dgm:spPr/>
      <dgm:t>
        <a:bodyPr/>
        <a:lstStyle/>
        <a:p>
          <a:endParaRPr lang="ru-RU"/>
        </a:p>
      </dgm:t>
    </dgm:pt>
    <dgm:pt modelId="{65CB61B2-A7E0-4511-AA1E-B00349F24544}" type="pres">
      <dgm:prSet presAssocID="{CFDDBF4A-94A8-493B-86FF-21B723A596B3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204E90-057B-4E36-ABD7-4B599B71BE38}" srcId="{A7F10632-71FC-46BD-9A3F-275E39AF29D4}" destId="{098DD63B-F93E-4055-8BBB-5661F10A2937}" srcOrd="0" destOrd="0" parTransId="{7FB4F8ED-05EE-4C55-91F8-15C1D6E5C60A}" sibTransId="{753F7304-05AE-41CE-910C-15576BB51800}"/>
    <dgm:cxn modelId="{9F65F63F-139F-499D-89F4-53B3D52250FB}" type="presOf" srcId="{AB89B0EB-2B3B-472C-A3D8-4ED7F7EB258A}" destId="{B4DF3854-58E8-43A5-AC0C-2E1A59A12050}" srcOrd="0" destOrd="0" presId="urn:microsoft.com/office/officeart/2005/8/layout/radial1"/>
    <dgm:cxn modelId="{6A27730D-BE89-40DC-8D11-FA2D0FBF9736}" type="presOf" srcId="{56027AD9-1AE8-47BE-B083-30253EE6D147}" destId="{D6ED7141-5768-4264-8175-C0A83FA1CA1E}" srcOrd="0" destOrd="0" presId="urn:microsoft.com/office/officeart/2005/8/layout/radial1"/>
    <dgm:cxn modelId="{5F1DE148-1B76-47CE-8A4E-C966080BF71C}" type="presOf" srcId="{2B76257A-3660-443C-BA5C-7B8E6EC5DD04}" destId="{1F933331-6746-4517-B9EB-5A6A1163C022}" srcOrd="0" destOrd="0" presId="urn:microsoft.com/office/officeart/2005/8/layout/radial1"/>
    <dgm:cxn modelId="{16CD35A9-68EA-415F-8B62-B63BC9E9A5AE}" srcId="{0A453BAB-C16B-4177-97D6-9C79A7A167D7}" destId="{A7F10632-71FC-46BD-9A3F-275E39AF29D4}" srcOrd="0" destOrd="0" parTransId="{FC458B2D-6585-4000-898B-9B993CB8CF7B}" sibTransId="{89C1BBAC-49FF-4AB4-B36B-FE3305036395}"/>
    <dgm:cxn modelId="{4B40BD31-2101-42F8-9859-4509487CC03F}" srcId="{A7F10632-71FC-46BD-9A3F-275E39AF29D4}" destId="{5E2B1240-796C-4970-89A1-AD2338C2A701}" srcOrd="1" destOrd="0" parTransId="{17869A91-9F94-4ED2-8164-C8CE02785C86}" sibTransId="{EBF440D5-18BC-4DA7-8EDA-BAEF72D7D943}"/>
    <dgm:cxn modelId="{52D1378E-8A42-419B-A9EC-D111BAE0B327}" srcId="{A7F10632-71FC-46BD-9A3F-275E39AF29D4}" destId="{CFDDBF4A-94A8-493B-86FF-21B723A596B3}" srcOrd="6" destOrd="0" parTransId="{A3D91557-6D76-4889-89BB-4938F9628D49}" sibTransId="{99A8386C-442C-4D60-A6F3-D4BFB9B0B749}"/>
    <dgm:cxn modelId="{DE749720-2216-400D-AF39-6AC33F999C67}" type="presOf" srcId="{17869A91-9F94-4ED2-8164-C8CE02785C86}" destId="{B25C1141-F46D-40CE-8197-EBBFECB3DD79}" srcOrd="1" destOrd="0" presId="urn:microsoft.com/office/officeart/2005/8/layout/radial1"/>
    <dgm:cxn modelId="{FC5BF812-4327-41B5-974B-7B5E85CAC47B}" type="presOf" srcId="{7FB4F8ED-05EE-4C55-91F8-15C1D6E5C60A}" destId="{1168C3AF-EFFB-4B21-862A-AEAE7EEC4604}" srcOrd="1" destOrd="0" presId="urn:microsoft.com/office/officeart/2005/8/layout/radial1"/>
    <dgm:cxn modelId="{D096197F-E3FE-4088-8D3A-4A0E33ABD79E}" srcId="{A7F10632-71FC-46BD-9A3F-275E39AF29D4}" destId="{80FD314F-6D4A-4FF7-ACB5-05541A1B3788}" srcOrd="4" destOrd="0" parTransId="{5D5FDDDA-D0F3-4B8C-8E73-A5AF2EB4FDCF}" sibTransId="{6132C0BD-4FFB-418D-A341-11AD930C0492}"/>
    <dgm:cxn modelId="{E26F1245-6BCD-4A2F-89D5-64DFCA4548B7}" type="presOf" srcId="{0A453BAB-C16B-4177-97D6-9C79A7A167D7}" destId="{48C31963-8463-49DD-BB71-4252B64FEDC5}" srcOrd="0" destOrd="0" presId="urn:microsoft.com/office/officeart/2005/8/layout/radial1"/>
    <dgm:cxn modelId="{1EDDE3D4-F6BA-4664-8A9B-CF16DE802B07}" type="presOf" srcId="{5D5FDDDA-D0F3-4B8C-8E73-A5AF2EB4FDCF}" destId="{60DC16D1-F0D6-4D49-81A7-908CB7A1C00D}" srcOrd="0" destOrd="0" presId="urn:microsoft.com/office/officeart/2005/8/layout/radial1"/>
    <dgm:cxn modelId="{7FA68C39-9F15-4BDE-957C-66B9543B99B7}" type="presOf" srcId="{7FB4F8ED-05EE-4C55-91F8-15C1D6E5C60A}" destId="{E0BC0D73-BECC-4296-BC24-21D358C1F6D6}" srcOrd="0" destOrd="0" presId="urn:microsoft.com/office/officeart/2005/8/layout/radial1"/>
    <dgm:cxn modelId="{94C54F5C-33EB-4E15-ACD1-24EC65967827}" srcId="{A7F10632-71FC-46BD-9A3F-275E39AF29D4}" destId="{1A2F20CC-08A6-4589-9C35-CA884E89F7E8}" srcOrd="3" destOrd="0" parTransId="{FAF434DD-752A-4863-9105-EEABD8D107EE}" sibTransId="{09DD41B3-6886-4D15-941C-4DE541B4086C}"/>
    <dgm:cxn modelId="{F0B5064B-A6FF-4F0E-9A1A-0C34FA39573D}" type="presOf" srcId="{CFDDBF4A-94A8-493B-86FF-21B723A596B3}" destId="{65CB61B2-A7E0-4511-AA1E-B00349F24544}" srcOrd="0" destOrd="0" presId="urn:microsoft.com/office/officeart/2005/8/layout/radial1"/>
    <dgm:cxn modelId="{BF10DB06-6D4C-4F28-A8C8-EFB44AE28934}" type="presOf" srcId="{FAF434DD-752A-4863-9105-EEABD8D107EE}" destId="{D6C69150-499E-4F64-BD33-AA99EB53EBDE}" srcOrd="1" destOrd="0" presId="urn:microsoft.com/office/officeart/2005/8/layout/radial1"/>
    <dgm:cxn modelId="{543B5D06-6972-465F-BC4A-6A6DE1CB416E}" type="presOf" srcId="{098DD63B-F93E-4055-8BBB-5661F10A2937}" destId="{5B017905-8962-43BA-B92D-D262DF5D2AE8}" srcOrd="0" destOrd="0" presId="urn:microsoft.com/office/officeart/2005/8/layout/radial1"/>
    <dgm:cxn modelId="{5DE0E404-5554-4C95-85A7-4EAAEDAFA255}" srcId="{A7F10632-71FC-46BD-9A3F-275E39AF29D4}" destId="{E1779CAE-37D3-45AC-BEB8-0786162571A6}" srcOrd="2" destOrd="0" parTransId="{2B76257A-3660-443C-BA5C-7B8E6EC5DD04}" sibTransId="{B19E7FD3-5CAB-4AC2-8B51-2594BA8CC2C5}"/>
    <dgm:cxn modelId="{EF36F5C1-1B4B-4108-A755-12A4E43D7D17}" type="presOf" srcId="{1A2F20CC-08A6-4589-9C35-CA884E89F7E8}" destId="{0A8B2BA3-E6DD-4E7B-967D-BA3FBDC280C8}" srcOrd="0" destOrd="0" presId="urn:microsoft.com/office/officeart/2005/8/layout/radial1"/>
    <dgm:cxn modelId="{9E5A20F2-9631-4815-9410-D0D463D2B9AC}" type="presOf" srcId="{A3D91557-6D76-4889-89BB-4938F9628D49}" destId="{33C8D50A-0998-4ACB-BBB9-B29E8FF1AEFC}" srcOrd="0" destOrd="0" presId="urn:microsoft.com/office/officeart/2005/8/layout/radial1"/>
    <dgm:cxn modelId="{645B5E0E-6F89-484D-AF06-3D25EE726934}" type="presOf" srcId="{FAF434DD-752A-4863-9105-EEABD8D107EE}" destId="{C864F64A-1B69-4332-93F1-9AFE81DE5F69}" srcOrd="0" destOrd="0" presId="urn:microsoft.com/office/officeart/2005/8/layout/radial1"/>
    <dgm:cxn modelId="{81A2A5B3-1450-4C16-87E6-AB6C9371ECF7}" type="presOf" srcId="{A3D91557-6D76-4889-89BB-4938F9628D49}" destId="{3331AD81-9168-4FE5-867F-BB6D22D323DC}" srcOrd="1" destOrd="0" presId="urn:microsoft.com/office/officeart/2005/8/layout/radial1"/>
    <dgm:cxn modelId="{DC84A5F6-339C-40A9-BEC8-891D28F23D37}" type="presOf" srcId="{2B76257A-3660-443C-BA5C-7B8E6EC5DD04}" destId="{4D3B0871-E90C-45A1-B226-FE37ACDAF6CB}" srcOrd="1" destOrd="0" presId="urn:microsoft.com/office/officeart/2005/8/layout/radial1"/>
    <dgm:cxn modelId="{9581BC30-CD68-4A71-AD9D-0CDA607730DE}" type="presOf" srcId="{5D5FDDDA-D0F3-4B8C-8E73-A5AF2EB4FDCF}" destId="{0FAC9FC1-0FD0-4DC1-ADEE-5B48550BD63F}" srcOrd="1" destOrd="0" presId="urn:microsoft.com/office/officeart/2005/8/layout/radial1"/>
    <dgm:cxn modelId="{9E562FB7-E39E-4EEA-90E4-83A199C9996F}" srcId="{A7F10632-71FC-46BD-9A3F-275E39AF29D4}" destId="{AB89B0EB-2B3B-472C-A3D8-4ED7F7EB258A}" srcOrd="5" destOrd="0" parTransId="{56027AD9-1AE8-47BE-B083-30253EE6D147}" sibTransId="{E5A328F0-2B88-4FED-8615-53AA3FA494F4}"/>
    <dgm:cxn modelId="{76DA5151-E0CE-41AE-961D-696D100FC8ED}" type="presOf" srcId="{17869A91-9F94-4ED2-8164-C8CE02785C86}" destId="{4768140D-A40A-4373-93ED-570C4BE16FE7}" srcOrd="0" destOrd="0" presId="urn:microsoft.com/office/officeart/2005/8/layout/radial1"/>
    <dgm:cxn modelId="{C4997DB4-2E4A-4A26-9FA7-4DFDEEB111F2}" type="presOf" srcId="{A7F10632-71FC-46BD-9A3F-275E39AF29D4}" destId="{406D56C0-868C-4538-8783-E061107257F0}" srcOrd="0" destOrd="0" presId="urn:microsoft.com/office/officeart/2005/8/layout/radial1"/>
    <dgm:cxn modelId="{3A413BD3-B98E-419D-A2CE-1AFFD8B35D8D}" type="presOf" srcId="{56027AD9-1AE8-47BE-B083-30253EE6D147}" destId="{FF9987D1-3CA4-4B49-B678-826BCF2E2842}" srcOrd="1" destOrd="0" presId="urn:microsoft.com/office/officeart/2005/8/layout/radial1"/>
    <dgm:cxn modelId="{CFB20A58-D7F8-4BC7-A350-7AC3DD3C0A8F}" type="presOf" srcId="{E1779CAE-37D3-45AC-BEB8-0786162571A6}" destId="{706CE17B-98CF-45B3-B645-CE41F35A4702}" srcOrd="0" destOrd="0" presId="urn:microsoft.com/office/officeart/2005/8/layout/radial1"/>
    <dgm:cxn modelId="{6FDF4DE3-8738-4D95-9A7A-78589A59D2FD}" type="presOf" srcId="{80FD314F-6D4A-4FF7-ACB5-05541A1B3788}" destId="{3FE6A763-1C76-4407-B138-686DD10258D8}" srcOrd="0" destOrd="0" presId="urn:microsoft.com/office/officeart/2005/8/layout/radial1"/>
    <dgm:cxn modelId="{8C51AF55-0375-46CD-B839-2E08D574F947}" type="presOf" srcId="{5E2B1240-796C-4970-89A1-AD2338C2A701}" destId="{FD1C4CDC-A272-400C-920D-9FC56D1585E9}" srcOrd="0" destOrd="0" presId="urn:microsoft.com/office/officeart/2005/8/layout/radial1"/>
    <dgm:cxn modelId="{FB755D52-1334-4ED1-9F09-EFAFAAA8E285}" type="presParOf" srcId="{48C31963-8463-49DD-BB71-4252B64FEDC5}" destId="{406D56C0-868C-4538-8783-E061107257F0}" srcOrd="0" destOrd="0" presId="urn:microsoft.com/office/officeart/2005/8/layout/radial1"/>
    <dgm:cxn modelId="{7FB5DE50-C6F6-4755-BBF5-C9E79EC438F7}" type="presParOf" srcId="{48C31963-8463-49DD-BB71-4252B64FEDC5}" destId="{E0BC0D73-BECC-4296-BC24-21D358C1F6D6}" srcOrd="1" destOrd="0" presId="urn:microsoft.com/office/officeart/2005/8/layout/radial1"/>
    <dgm:cxn modelId="{395BB66C-39AA-4418-82ED-608803302CFF}" type="presParOf" srcId="{E0BC0D73-BECC-4296-BC24-21D358C1F6D6}" destId="{1168C3AF-EFFB-4B21-862A-AEAE7EEC4604}" srcOrd="0" destOrd="0" presId="urn:microsoft.com/office/officeart/2005/8/layout/radial1"/>
    <dgm:cxn modelId="{8E3AEBF7-03D6-4CDC-932F-F72BF0B3A9C6}" type="presParOf" srcId="{48C31963-8463-49DD-BB71-4252B64FEDC5}" destId="{5B017905-8962-43BA-B92D-D262DF5D2AE8}" srcOrd="2" destOrd="0" presId="urn:microsoft.com/office/officeart/2005/8/layout/radial1"/>
    <dgm:cxn modelId="{A1D6C5CA-28F1-46B1-9DA0-8147170843E3}" type="presParOf" srcId="{48C31963-8463-49DD-BB71-4252B64FEDC5}" destId="{4768140D-A40A-4373-93ED-570C4BE16FE7}" srcOrd="3" destOrd="0" presId="urn:microsoft.com/office/officeart/2005/8/layout/radial1"/>
    <dgm:cxn modelId="{49D2AD88-72D9-4E37-A86D-148C17F19A1A}" type="presParOf" srcId="{4768140D-A40A-4373-93ED-570C4BE16FE7}" destId="{B25C1141-F46D-40CE-8197-EBBFECB3DD79}" srcOrd="0" destOrd="0" presId="urn:microsoft.com/office/officeart/2005/8/layout/radial1"/>
    <dgm:cxn modelId="{3CA19FE8-B77B-4497-BBB0-77914B05CDA4}" type="presParOf" srcId="{48C31963-8463-49DD-BB71-4252B64FEDC5}" destId="{FD1C4CDC-A272-400C-920D-9FC56D1585E9}" srcOrd="4" destOrd="0" presId="urn:microsoft.com/office/officeart/2005/8/layout/radial1"/>
    <dgm:cxn modelId="{D3EEA5FC-FFCB-4E0A-B918-8524E0E23083}" type="presParOf" srcId="{48C31963-8463-49DD-BB71-4252B64FEDC5}" destId="{1F933331-6746-4517-B9EB-5A6A1163C022}" srcOrd="5" destOrd="0" presId="urn:microsoft.com/office/officeart/2005/8/layout/radial1"/>
    <dgm:cxn modelId="{1B7D4FFF-5A85-442F-B8EC-34EC639EAE4D}" type="presParOf" srcId="{1F933331-6746-4517-B9EB-5A6A1163C022}" destId="{4D3B0871-E90C-45A1-B226-FE37ACDAF6CB}" srcOrd="0" destOrd="0" presId="urn:microsoft.com/office/officeart/2005/8/layout/radial1"/>
    <dgm:cxn modelId="{754DDD68-3F56-4DA8-9AC8-79A9212050AE}" type="presParOf" srcId="{48C31963-8463-49DD-BB71-4252B64FEDC5}" destId="{706CE17B-98CF-45B3-B645-CE41F35A4702}" srcOrd="6" destOrd="0" presId="urn:microsoft.com/office/officeart/2005/8/layout/radial1"/>
    <dgm:cxn modelId="{71E16429-5F63-4E9A-BF98-41760F0E158E}" type="presParOf" srcId="{48C31963-8463-49DD-BB71-4252B64FEDC5}" destId="{C864F64A-1B69-4332-93F1-9AFE81DE5F69}" srcOrd="7" destOrd="0" presId="urn:microsoft.com/office/officeart/2005/8/layout/radial1"/>
    <dgm:cxn modelId="{4AE9FC22-CEE6-4F78-98BA-0449D51564E7}" type="presParOf" srcId="{C864F64A-1B69-4332-93F1-9AFE81DE5F69}" destId="{D6C69150-499E-4F64-BD33-AA99EB53EBDE}" srcOrd="0" destOrd="0" presId="urn:microsoft.com/office/officeart/2005/8/layout/radial1"/>
    <dgm:cxn modelId="{060964AE-CE9A-48E0-B268-3133543A5DD9}" type="presParOf" srcId="{48C31963-8463-49DD-BB71-4252B64FEDC5}" destId="{0A8B2BA3-E6DD-4E7B-967D-BA3FBDC280C8}" srcOrd="8" destOrd="0" presId="urn:microsoft.com/office/officeart/2005/8/layout/radial1"/>
    <dgm:cxn modelId="{B9FE459C-4E04-46CC-8440-5FC4B53557AD}" type="presParOf" srcId="{48C31963-8463-49DD-BB71-4252B64FEDC5}" destId="{60DC16D1-F0D6-4D49-81A7-908CB7A1C00D}" srcOrd="9" destOrd="0" presId="urn:microsoft.com/office/officeart/2005/8/layout/radial1"/>
    <dgm:cxn modelId="{698B80A3-E276-44D3-AC7B-D451E0CE544B}" type="presParOf" srcId="{60DC16D1-F0D6-4D49-81A7-908CB7A1C00D}" destId="{0FAC9FC1-0FD0-4DC1-ADEE-5B48550BD63F}" srcOrd="0" destOrd="0" presId="urn:microsoft.com/office/officeart/2005/8/layout/radial1"/>
    <dgm:cxn modelId="{6C94692C-8E20-4F59-9A15-A1B022DAB30E}" type="presParOf" srcId="{48C31963-8463-49DD-BB71-4252B64FEDC5}" destId="{3FE6A763-1C76-4407-B138-686DD10258D8}" srcOrd="10" destOrd="0" presId="urn:microsoft.com/office/officeart/2005/8/layout/radial1"/>
    <dgm:cxn modelId="{AAC9D1A0-A959-44BB-BF74-8DE85609D311}" type="presParOf" srcId="{48C31963-8463-49DD-BB71-4252B64FEDC5}" destId="{D6ED7141-5768-4264-8175-C0A83FA1CA1E}" srcOrd="11" destOrd="0" presId="urn:microsoft.com/office/officeart/2005/8/layout/radial1"/>
    <dgm:cxn modelId="{16B544B9-6D31-41C3-B6A5-19B41EA12D3B}" type="presParOf" srcId="{D6ED7141-5768-4264-8175-C0A83FA1CA1E}" destId="{FF9987D1-3CA4-4B49-B678-826BCF2E2842}" srcOrd="0" destOrd="0" presId="urn:microsoft.com/office/officeart/2005/8/layout/radial1"/>
    <dgm:cxn modelId="{A762B85C-24D2-4C05-980F-D8F9B49FFDD4}" type="presParOf" srcId="{48C31963-8463-49DD-BB71-4252B64FEDC5}" destId="{B4DF3854-58E8-43A5-AC0C-2E1A59A12050}" srcOrd="12" destOrd="0" presId="urn:microsoft.com/office/officeart/2005/8/layout/radial1"/>
    <dgm:cxn modelId="{1632F400-F232-43DD-830F-0931AFAE4B41}" type="presParOf" srcId="{48C31963-8463-49DD-BB71-4252B64FEDC5}" destId="{33C8D50A-0998-4ACB-BBB9-B29E8FF1AEFC}" srcOrd="13" destOrd="0" presId="urn:microsoft.com/office/officeart/2005/8/layout/radial1"/>
    <dgm:cxn modelId="{6309BE1D-687E-4573-B829-F5564B3B3DF9}" type="presParOf" srcId="{33C8D50A-0998-4ACB-BBB9-B29E8FF1AEFC}" destId="{3331AD81-9168-4FE5-867F-BB6D22D323DC}" srcOrd="0" destOrd="0" presId="urn:microsoft.com/office/officeart/2005/8/layout/radial1"/>
    <dgm:cxn modelId="{F856775C-406A-45B9-AF3B-A3E950C33B83}" type="presParOf" srcId="{48C31963-8463-49DD-BB71-4252B64FEDC5}" destId="{65CB61B2-A7E0-4511-AA1E-B00349F24544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6D56C0-868C-4538-8783-E061107257F0}">
      <dsp:nvSpPr>
        <dsp:cNvPr id="0" name=""/>
        <dsp:cNvSpPr/>
      </dsp:nvSpPr>
      <dsp:spPr>
        <a:xfrm>
          <a:off x="1506264" y="1726481"/>
          <a:ext cx="1019721" cy="10197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kern="1200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Система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kern="1200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счисления</a:t>
          </a:r>
        </a:p>
      </dsp:txBody>
      <dsp:txXfrm>
        <a:off x="1655599" y="1875816"/>
        <a:ext cx="721051" cy="721051"/>
      </dsp:txXfrm>
    </dsp:sp>
    <dsp:sp modelId="{E0BC0D73-BECC-4296-BC24-21D358C1F6D6}">
      <dsp:nvSpPr>
        <dsp:cNvPr id="0" name=""/>
        <dsp:cNvSpPr/>
      </dsp:nvSpPr>
      <dsp:spPr>
        <a:xfrm rot="16200000">
          <a:off x="1761020" y="1448617"/>
          <a:ext cx="510209" cy="45520"/>
        </a:xfrm>
        <a:custGeom>
          <a:avLst/>
          <a:gdLst/>
          <a:ahLst/>
          <a:cxnLst/>
          <a:rect l="0" t="0" r="0" b="0"/>
          <a:pathLst>
            <a:path>
              <a:moveTo>
                <a:pt x="0" y="22760"/>
              </a:moveTo>
              <a:lnTo>
                <a:pt x="510209" y="227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003369" y="1458622"/>
        <a:ext cx="25510" cy="25510"/>
      </dsp:txXfrm>
    </dsp:sp>
    <dsp:sp modelId="{5B017905-8962-43BA-B92D-D262DF5D2AE8}">
      <dsp:nvSpPr>
        <dsp:cNvPr id="0" name=""/>
        <dsp:cNvSpPr/>
      </dsp:nvSpPr>
      <dsp:spPr>
        <a:xfrm>
          <a:off x="1506264" y="196550"/>
          <a:ext cx="1019721" cy="10197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4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5</a:t>
          </a:r>
        </a:p>
      </dsp:txBody>
      <dsp:txXfrm>
        <a:off x="1655599" y="345885"/>
        <a:ext cx="721051" cy="721051"/>
      </dsp:txXfrm>
    </dsp:sp>
    <dsp:sp modelId="{4768140D-A40A-4373-93ED-570C4BE16FE7}">
      <dsp:nvSpPr>
        <dsp:cNvPr id="0" name=""/>
        <dsp:cNvSpPr/>
      </dsp:nvSpPr>
      <dsp:spPr>
        <a:xfrm rot="19285714">
          <a:off x="2359094" y="1736634"/>
          <a:ext cx="510209" cy="45520"/>
        </a:xfrm>
        <a:custGeom>
          <a:avLst/>
          <a:gdLst/>
          <a:ahLst/>
          <a:cxnLst/>
          <a:rect l="0" t="0" r="0" b="0"/>
          <a:pathLst>
            <a:path>
              <a:moveTo>
                <a:pt x="0" y="22760"/>
              </a:moveTo>
              <a:lnTo>
                <a:pt x="510209" y="227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601443" y="1746639"/>
        <a:ext cx="25510" cy="25510"/>
      </dsp:txXfrm>
    </dsp:sp>
    <dsp:sp modelId="{FD1C4CDC-A272-400C-920D-9FC56D1585E9}">
      <dsp:nvSpPr>
        <dsp:cNvPr id="0" name=""/>
        <dsp:cNvSpPr/>
      </dsp:nvSpPr>
      <dsp:spPr>
        <a:xfrm>
          <a:off x="2702412" y="772585"/>
          <a:ext cx="1019721" cy="10197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4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10</a:t>
          </a:r>
        </a:p>
      </dsp:txBody>
      <dsp:txXfrm>
        <a:off x="2851747" y="921920"/>
        <a:ext cx="721051" cy="721051"/>
      </dsp:txXfrm>
    </dsp:sp>
    <dsp:sp modelId="{1F933331-6746-4517-B9EB-5A6A1163C022}">
      <dsp:nvSpPr>
        <dsp:cNvPr id="0" name=""/>
        <dsp:cNvSpPr/>
      </dsp:nvSpPr>
      <dsp:spPr>
        <a:xfrm rot="771429">
          <a:off x="2506806" y="2383803"/>
          <a:ext cx="510209" cy="45520"/>
        </a:xfrm>
        <a:custGeom>
          <a:avLst/>
          <a:gdLst/>
          <a:ahLst/>
          <a:cxnLst/>
          <a:rect l="0" t="0" r="0" b="0"/>
          <a:pathLst>
            <a:path>
              <a:moveTo>
                <a:pt x="0" y="22760"/>
              </a:moveTo>
              <a:lnTo>
                <a:pt x="510209" y="227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749156" y="2393808"/>
        <a:ext cx="25510" cy="25510"/>
      </dsp:txXfrm>
    </dsp:sp>
    <dsp:sp modelId="{706CE17B-98CF-45B3-B645-CE41F35A4702}">
      <dsp:nvSpPr>
        <dsp:cNvPr id="0" name=""/>
        <dsp:cNvSpPr/>
      </dsp:nvSpPr>
      <dsp:spPr>
        <a:xfrm>
          <a:off x="2997836" y="2066923"/>
          <a:ext cx="1019721" cy="10197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4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20</a:t>
          </a:r>
        </a:p>
      </dsp:txBody>
      <dsp:txXfrm>
        <a:off x="3147171" y="2216258"/>
        <a:ext cx="721051" cy="721051"/>
      </dsp:txXfrm>
    </dsp:sp>
    <dsp:sp modelId="{C864F64A-1B69-4332-93F1-9AFE81DE5F69}">
      <dsp:nvSpPr>
        <dsp:cNvPr id="0" name=""/>
        <dsp:cNvSpPr/>
      </dsp:nvSpPr>
      <dsp:spPr>
        <a:xfrm rot="3857143">
          <a:off x="2092926" y="2902792"/>
          <a:ext cx="510209" cy="45520"/>
        </a:xfrm>
        <a:custGeom>
          <a:avLst/>
          <a:gdLst/>
          <a:ahLst/>
          <a:cxnLst/>
          <a:rect l="0" t="0" r="0" b="0"/>
          <a:pathLst>
            <a:path>
              <a:moveTo>
                <a:pt x="0" y="22760"/>
              </a:moveTo>
              <a:lnTo>
                <a:pt x="510209" y="227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335275" y="2912797"/>
        <a:ext cx="25510" cy="25510"/>
      </dsp:txXfrm>
    </dsp:sp>
    <dsp:sp modelId="{0A8B2BA3-E6DD-4E7B-967D-BA3FBDC280C8}">
      <dsp:nvSpPr>
        <dsp:cNvPr id="0" name=""/>
        <dsp:cNvSpPr/>
      </dsp:nvSpPr>
      <dsp:spPr>
        <a:xfrm>
          <a:off x="2170076" y="3104902"/>
          <a:ext cx="1019721" cy="10197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4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2</a:t>
          </a:r>
        </a:p>
      </dsp:txBody>
      <dsp:txXfrm>
        <a:off x="2319411" y="3254237"/>
        <a:ext cx="721051" cy="721051"/>
      </dsp:txXfrm>
    </dsp:sp>
    <dsp:sp modelId="{60DC16D1-F0D6-4D49-81A7-908CB7A1C00D}">
      <dsp:nvSpPr>
        <dsp:cNvPr id="0" name=""/>
        <dsp:cNvSpPr/>
      </dsp:nvSpPr>
      <dsp:spPr>
        <a:xfrm rot="6942857">
          <a:off x="1429114" y="2902792"/>
          <a:ext cx="510209" cy="45520"/>
        </a:xfrm>
        <a:custGeom>
          <a:avLst/>
          <a:gdLst/>
          <a:ahLst/>
          <a:cxnLst/>
          <a:rect l="0" t="0" r="0" b="0"/>
          <a:pathLst>
            <a:path>
              <a:moveTo>
                <a:pt x="0" y="22760"/>
              </a:moveTo>
              <a:lnTo>
                <a:pt x="510209" y="227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1671463" y="2912797"/>
        <a:ext cx="25510" cy="25510"/>
      </dsp:txXfrm>
    </dsp:sp>
    <dsp:sp modelId="{3FE6A763-1C76-4407-B138-686DD10258D8}">
      <dsp:nvSpPr>
        <dsp:cNvPr id="0" name=""/>
        <dsp:cNvSpPr/>
      </dsp:nvSpPr>
      <dsp:spPr>
        <a:xfrm>
          <a:off x="842451" y="3104902"/>
          <a:ext cx="1019721" cy="10197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4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12</a:t>
          </a:r>
        </a:p>
      </dsp:txBody>
      <dsp:txXfrm>
        <a:off x="991786" y="3254237"/>
        <a:ext cx="721051" cy="721051"/>
      </dsp:txXfrm>
    </dsp:sp>
    <dsp:sp modelId="{D6ED7141-5768-4264-8175-C0A83FA1CA1E}">
      <dsp:nvSpPr>
        <dsp:cNvPr id="0" name=""/>
        <dsp:cNvSpPr/>
      </dsp:nvSpPr>
      <dsp:spPr>
        <a:xfrm rot="10028571">
          <a:off x="1015234" y="2383803"/>
          <a:ext cx="510209" cy="45520"/>
        </a:xfrm>
        <a:custGeom>
          <a:avLst/>
          <a:gdLst/>
          <a:ahLst/>
          <a:cxnLst/>
          <a:rect l="0" t="0" r="0" b="0"/>
          <a:pathLst>
            <a:path>
              <a:moveTo>
                <a:pt x="0" y="22760"/>
              </a:moveTo>
              <a:lnTo>
                <a:pt x="510209" y="227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1257583" y="2393808"/>
        <a:ext cx="25510" cy="25510"/>
      </dsp:txXfrm>
    </dsp:sp>
    <dsp:sp modelId="{B4DF3854-58E8-43A5-AC0C-2E1A59A12050}">
      <dsp:nvSpPr>
        <dsp:cNvPr id="0" name=""/>
        <dsp:cNvSpPr/>
      </dsp:nvSpPr>
      <dsp:spPr>
        <a:xfrm>
          <a:off x="14691" y="2066923"/>
          <a:ext cx="1019721" cy="10197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4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60</a:t>
          </a:r>
        </a:p>
      </dsp:txBody>
      <dsp:txXfrm>
        <a:off x="164026" y="2216258"/>
        <a:ext cx="721051" cy="721051"/>
      </dsp:txXfrm>
    </dsp:sp>
    <dsp:sp modelId="{33C8D50A-0998-4ACB-BBB9-B29E8FF1AEFC}">
      <dsp:nvSpPr>
        <dsp:cNvPr id="0" name=""/>
        <dsp:cNvSpPr/>
      </dsp:nvSpPr>
      <dsp:spPr>
        <a:xfrm rot="13114286">
          <a:off x="1162946" y="1736634"/>
          <a:ext cx="510209" cy="45520"/>
        </a:xfrm>
        <a:custGeom>
          <a:avLst/>
          <a:gdLst/>
          <a:ahLst/>
          <a:cxnLst/>
          <a:rect l="0" t="0" r="0" b="0"/>
          <a:pathLst>
            <a:path>
              <a:moveTo>
                <a:pt x="0" y="22760"/>
              </a:moveTo>
              <a:lnTo>
                <a:pt x="510209" y="227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1405295" y="1746639"/>
        <a:ext cx="25510" cy="25510"/>
      </dsp:txXfrm>
    </dsp:sp>
    <dsp:sp modelId="{65CB61B2-A7E0-4511-AA1E-B00349F24544}">
      <dsp:nvSpPr>
        <dsp:cNvPr id="0" name=""/>
        <dsp:cNvSpPr/>
      </dsp:nvSpPr>
      <dsp:spPr>
        <a:xfrm>
          <a:off x="310115" y="772585"/>
          <a:ext cx="1019721" cy="10197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4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8</a:t>
          </a:r>
        </a:p>
      </dsp:txBody>
      <dsp:txXfrm>
        <a:off x="459450" y="921920"/>
        <a:ext cx="721051" cy="7210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49A5F-069A-4FD6-A287-382E30508750}" type="datetimeFigureOut">
              <a:rPr lang="ru-RU" smtClean="0"/>
              <a:t>01.04.2018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9DDDA-043C-4618-93FF-2A1DF39557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251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51A9C1F-DBD5-4C2E-9046-88059857D4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5944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84BC342-3B53-4A76-A149-F22EDACBEE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328041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C973C09-D456-4207-A6E9-AE164072EE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4110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0E396-5CB0-4188-9E28-19A60AA52462}" type="datetime1">
              <a:rPr lang="ru-RU"/>
              <a:pPr>
                <a:defRPr/>
              </a:pPr>
              <a:t>01.04.2018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№5 г.Киржач</a:t>
            </a: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34316-3D12-4E63-8DF3-4155317037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96131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F1539-3D78-41BC-92AC-B19EC36E63C5}" type="datetime1">
              <a:rPr lang="ru-RU"/>
              <a:pPr>
                <a:defRPr/>
              </a:pPr>
              <a:t>01.04.2018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№5 г.Киржач</a:t>
            </a: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BA33B-6069-4CE4-BF51-3020F2DDEF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1899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D5C3579-4986-4A1F-A504-1F390850E8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27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19FCE8A-34B5-435B-AE5B-E9B31BEDCA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920051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B72A8A1-4C43-4DE4-94E6-B90F095119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103229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2431CFF-C82F-4318-8A29-0C16418899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011387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B2EFD1B-1942-4906-9BC4-E00EABD5CE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392495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82B79EF-8F04-49C9-A964-0CA358AD05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793582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C45EAAF-F083-48D3-8AA2-785C779BCD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568749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CB6405A-D1C7-4D7F-8E83-E5108F412C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838090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50000">
              <a:schemeClr val="bg1"/>
            </a:gs>
            <a:gs pos="100000">
              <a:srgbClr val="99CC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6CC94697-0A97-43E9-882A-2A145FD529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27" r:id="rId12"/>
    <p:sldLayoutId id="2147483728" r:id="rId13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im0-tub-ru.yandex.net/i?id=125841586-26-72&amp;n=21" TargetMode="External"/><Relationship Id="rId13" Type="http://schemas.openxmlformats.org/officeDocument/2006/relationships/hyperlink" Target="http://belka.gorod.tomsk.ru/uploads/20549/1247709809/Yablochki.jpg" TargetMode="External"/><Relationship Id="rId3" Type="http://schemas.openxmlformats.org/officeDocument/2006/relationships/hyperlink" Target="http://pozdravite.com.ua/images/image017.gif" TargetMode="External"/><Relationship Id="rId7" Type="http://schemas.openxmlformats.org/officeDocument/2006/relationships/hyperlink" Target="http://1asch1262.ucoz.ru/forumkartinki/41.2.gif" TargetMode="External"/><Relationship Id="rId12" Type="http://schemas.openxmlformats.org/officeDocument/2006/relationships/hyperlink" Target="http://russianmedik.com/public/album_photo/0d/65/64a8_7689.jpg?c=fade" TargetMode="External"/><Relationship Id="rId2" Type="http://schemas.openxmlformats.org/officeDocument/2006/relationships/hyperlink" Target="http://praktikum7.narod.ru/images/p43_evrika-2-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g10.proshkolu.ru/content/media/pic/std/4000000/3733000/3732774-56991e8257be536d.gif" TargetMode="External"/><Relationship Id="rId11" Type="http://schemas.openxmlformats.org/officeDocument/2006/relationships/hyperlink" Target="http://www.pra3dnuk.ru/_ph/6/161103872.jpg" TargetMode="External"/><Relationship Id="rId5" Type="http://schemas.openxmlformats.org/officeDocument/2006/relationships/hyperlink" Target="http://s2.rimg.info/ac77cd90282a2e8ccd8fe03af91acdc9.gif" TargetMode="External"/><Relationship Id="rId10" Type="http://schemas.openxmlformats.org/officeDocument/2006/relationships/hyperlink" Target="http://stat11.privet.ru/lr/082de6c75eb2660c7205e5ea46d1f526" TargetMode="External"/><Relationship Id="rId4" Type="http://schemas.openxmlformats.org/officeDocument/2006/relationships/hyperlink" Target="http://www.aujk.de/wbb3/wcf/images/smilies/Arbeit%20(20).gif" TargetMode="External"/><Relationship Id="rId9" Type="http://schemas.openxmlformats.org/officeDocument/2006/relationships/hyperlink" Target="http://s15.radikal.ru/i189/1204/91/fe6e61438274.gif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hyperlink" Target="file:///F:\&#1054;&#1058;&#1050;&#1056;&#1067;&#1058;&#1067;&#1049;%20&#1059;&#1056;&#1054;&#1050;%20&#1063;&#1040;&#1055;&#1051;&#1067;&#1043;&#1048;&#1053;&#1054;&#1049;\&#1055;&#1088;&#1080;&#1083;&#1086;&#1078;&#1077;&#1085;&#1080;&#1077;%209.xls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gi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youtube.com/watch?v=ONTxFC4hPF4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C%D0%B5%D0%B7%D0%BE%D0%B0%D0%BC%D0%B5%D1%80%D0%B8%D0%BA%D0%B0" TargetMode="External"/><Relationship Id="rId2" Type="http://schemas.openxmlformats.org/officeDocument/2006/relationships/hyperlink" Target="http://www.youtube.com/watch?v=AvjblgWRCuI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79613" y="476250"/>
            <a:ext cx="5122862" cy="633413"/>
          </a:xfrm>
        </p:spPr>
        <p:txBody>
          <a:bodyPr/>
          <a:lstStyle/>
          <a:p>
            <a:r>
              <a:rPr lang="ru-RU" altLang="ru-RU" sz="2400" b="1" dirty="0" smtClean="0">
                <a:solidFill>
                  <a:srgbClr val="003399"/>
                </a:solidFill>
                <a:latin typeface="Times New Roman" pitchFamily="18" charset="0"/>
              </a:rPr>
              <a:t>МКОУ «Кадиркентская СОШ»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08175" y="1125538"/>
            <a:ext cx="5483225" cy="11811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altLang="ru-RU" sz="2500" b="1" dirty="0" smtClean="0">
                <a:solidFill>
                  <a:srgbClr val="003399"/>
                </a:solidFill>
                <a:latin typeface="Times New Roman" pitchFamily="18" charset="0"/>
              </a:rPr>
              <a:t>Урок по информатике на тему: </a:t>
            </a:r>
          </a:p>
          <a:p>
            <a:pPr algn="ctr">
              <a:buFontTx/>
              <a:buNone/>
            </a:pPr>
            <a:r>
              <a:rPr lang="ru-RU" altLang="ru-RU" sz="2500" b="1" dirty="0" smtClean="0">
                <a:solidFill>
                  <a:srgbClr val="003399"/>
                </a:solidFill>
                <a:latin typeface="Times New Roman" pitchFamily="18" charset="0"/>
              </a:rPr>
              <a:t>«История возникновения чисел»</a:t>
            </a: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250825" y="333375"/>
            <a:ext cx="8713788" cy="6191250"/>
          </a:xfrm>
          <a:prstGeom prst="rect">
            <a:avLst/>
          </a:prstGeom>
          <a:noFill/>
          <a:ln w="76200" cmpd="tri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1908175" y="4797425"/>
            <a:ext cx="640873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 dirty="0">
                <a:solidFill>
                  <a:srgbClr val="003399"/>
                </a:solidFill>
                <a:latin typeface="Times New Roman" pitchFamily="18" charset="0"/>
              </a:rPr>
              <a:t>Учитель </a:t>
            </a:r>
            <a:r>
              <a:rPr lang="ru-RU" altLang="ru-RU" sz="2400" b="1" dirty="0" smtClean="0">
                <a:solidFill>
                  <a:srgbClr val="003399"/>
                </a:solidFill>
                <a:latin typeface="Times New Roman" pitchFamily="18" charset="0"/>
              </a:rPr>
              <a:t>информатики МКОУ «Кадиркентская СОШ» Сергокалинского района Магомедова У.К.</a:t>
            </a:r>
            <a:endParaRPr lang="ru-RU" altLang="ru-RU" sz="2400" b="1" dirty="0">
              <a:solidFill>
                <a:srgbClr val="003399"/>
              </a:solidFill>
              <a:latin typeface="Times New Roman" pitchFamily="18" charset="0"/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3708400" y="6021874"/>
            <a:ext cx="2232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dirty="0" smtClean="0">
                <a:solidFill>
                  <a:srgbClr val="003399"/>
                </a:solidFill>
                <a:latin typeface="Times New Roman" pitchFamily="18" charset="0"/>
              </a:rPr>
              <a:t>Сергокала – 2015г.</a:t>
            </a:r>
            <a:endParaRPr lang="ru-RU" altLang="ru-RU" b="1" dirty="0">
              <a:solidFill>
                <a:srgbClr val="003399"/>
              </a:solidFill>
              <a:latin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799" y="2168723"/>
            <a:ext cx="4022555" cy="252055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852488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D60093"/>
                </a:solidFill>
                <a:latin typeface="Arial" charset="0"/>
              </a:rPr>
              <a:t>История возникновения чисел</a:t>
            </a:r>
          </a:p>
        </p:txBody>
      </p:sp>
      <p:sp>
        <p:nvSpPr>
          <p:cNvPr id="41990" name="Rectangle 6"/>
          <p:cNvSpPr>
            <a:spLocks noGrp="1"/>
          </p:cNvSpPr>
          <p:nvPr>
            <p:ph type="body" sz="half" idx="4294967295"/>
          </p:nvPr>
        </p:nvSpPr>
        <p:spPr>
          <a:xfrm>
            <a:off x="4648200" y="1935163"/>
            <a:ext cx="4038600" cy="4389437"/>
          </a:xfrm>
        </p:spPr>
        <p:txBody>
          <a:bodyPr/>
          <a:lstStyle/>
          <a:p>
            <a:pPr indent="352425" eaLnBrk="1" hangingPunct="1">
              <a:buClr>
                <a:srgbClr val="0000CC"/>
              </a:buClr>
              <a:buFont typeface="Wingdings 2" pitchFamily="18" charset="2"/>
              <a:buNone/>
            </a:pPr>
            <a:r>
              <a:rPr lang="ru-RU" sz="2400" smtClean="0">
                <a:solidFill>
                  <a:srgbClr val="0000CC"/>
                </a:solidFill>
                <a:latin typeface="Times New Roman" pitchFamily="18" charset="0"/>
              </a:rPr>
              <a:t>Древние египтяне на очень длинных и дорогих папирусах писали вместо цифр очень сложные, громоздкие знаки. Вот, например, как выглядело число 5656. </a:t>
            </a:r>
          </a:p>
        </p:txBody>
      </p:sp>
      <p:pic>
        <p:nvPicPr>
          <p:cNvPr id="13316" name="Picture 7" descr="корова_resize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lum bright="-18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2636838"/>
            <a:ext cx="4465638" cy="2520950"/>
          </a:xfrm>
        </p:spPr>
      </p:pic>
    </p:spTree>
    <p:extLst>
      <p:ext uri="{BB962C8B-B14F-4D97-AF65-F5344CB8AC3E}">
        <p14:creationId xmlns:p14="http://schemas.microsoft.com/office/powerpoint/2010/main" val="10423683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779463"/>
          </a:xfrm>
        </p:spPr>
        <p:txBody>
          <a:bodyPr/>
          <a:lstStyle/>
          <a:p>
            <a:pPr algn="ctr" eaLnBrk="1" hangingPunct="1"/>
            <a:r>
              <a:rPr lang="ru-RU" sz="4000" b="1" smtClean="0">
                <a:solidFill>
                  <a:srgbClr val="D60093"/>
                </a:solidFill>
                <a:latin typeface="Arial" charset="0"/>
              </a:rPr>
              <a:t>История возникновения чисел</a:t>
            </a:r>
          </a:p>
        </p:txBody>
      </p:sp>
      <p:sp>
        <p:nvSpPr>
          <p:cNvPr id="44038" name="Rectangle 6"/>
          <p:cNvSpPr>
            <a:spLocks noGrp="1"/>
          </p:cNvSpPr>
          <p:nvPr>
            <p:ph type="body" sz="half" idx="4294967295"/>
          </p:nvPr>
        </p:nvSpPr>
        <p:spPr>
          <a:xfrm>
            <a:off x="4648200" y="1935163"/>
            <a:ext cx="4038600" cy="4389437"/>
          </a:xfrm>
        </p:spPr>
        <p:txBody>
          <a:bodyPr/>
          <a:lstStyle/>
          <a:p>
            <a:pPr indent="1588" eaLnBrk="1" hangingPunct="1">
              <a:buClr>
                <a:srgbClr val="0000CC"/>
              </a:buClr>
              <a:buFont typeface="Wingdings 2" pitchFamily="18" charset="2"/>
              <a:buNone/>
            </a:pPr>
            <a:r>
              <a:rPr lang="ru-RU" sz="2400" smtClean="0">
                <a:solidFill>
                  <a:srgbClr val="0000CC"/>
                </a:solidFill>
                <a:latin typeface="Times New Roman" pitchFamily="18" charset="0"/>
              </a:rPr>
              <a:t>   Было очень неудобно хранить глиняные таблички, веревки с узелками и рулоны папируса.</a:t>
            </a:r>
          </a:p>
          <a:p>
            <a:pPr indent="1588" eaLnBrk="1" hangingPunct="1">
              <a:buClr>
                <a:srgbClr val="0000CC"/>
              </a:buClr>
              <a:buFont typeface="Wingdings 2" pitchFamily="18" charset="2"/>
              <a:buNone/>
            </a:pPr>
            <a:r>
              <a:rPr lang="ru-RU" sz="2400" smtClean="0">
                <a:solidFill>
                  <a:srgbClr val="0000CC"/>
                </a:solidFill>
                <a:latin typeface="Times New Roman" pitchFamily="18" charset="0"/>
              </a:rPr>
              <a:t>    И это продолжалось до тех пор, пока древние индийцы не изобрели для каждой цифры свой знак. Вот как они выглядели </a:t>
            </a:r>
          </a:p>
        </p:txBody>
      </p:sp>
      <p:pic>
        <p:nvPicPr>
          <p:cNvPr id="14340" name="Picture 7" descr="индийская%20запись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lum bright="-24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2997200"/>
            <a:ext cx="4038600" cy="1584325"/>
          </a:xfrm>
        </p:spPr>
      </p:pic>
    </p:spTree>
    <p:extLst>
      <p:ext uri="{BB962C8B-B14F-4D97-AF65-F5344CB8AC3E}">
        <p14:creationId xmlns:p14="http://schemas.microsoft.com/office/powerpoint/2010/main" val="38696714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779463"/>
          </a:xfrm>
        </p:spPr>
        <p:txBody>
          <a:bodyPr/>
          <a:lstStyle/>
          <a:p>
            <a:pPr algn="ctr" eaLnBrk="1" hangingPunct="1"/>
            <a:r>
              <a:rPr lang="ru-RU" sz="4000" b="1" smtClean="0">
                <a:solidFill>
                  <a:srgbClr val="D60093"/>
                </a:solidFill>
                <a:latin typeface="Arial" charset="0"/>
              </a:rPr>
              <a:t>История возникновения чисел</a:t>
            </a:r>
          </a:p>
        </p:txBody>
      </p:sp>
      <p:sp>
        <p:nvSpPr>
          <p:cNvPr id="46086" name="Rectangle 6"/>
          <p:cNvSpPr>
            <a:spLocks noGrp="1"/>
          </p:cNvSpPr>
          <p:nvPr>
            <p:ph type="body" sz="half" idx="4294967295"/>
          </p:nvPr>
        </p:nvSpPr>
        <p:spPr>
          <a:xfrm>
            <a:off x="4356100" y="1916113"/>
            <a:ext cx="4608513" cy="4681537"/>
          </a:xfrm>
        </p:spPr>
        <p:txBody>
          <a:bodyPr/>
          <a:lstStyle/>
          <a:p>
            <a:pPr indent="1588" algn="just" eaLnBrk="1" hangingPunct="1">
              <a:buClr>
                <a:srgbClr val="0000CC"/>
              </a:buClr>
              <a:buFont typeface="Wingdings 2" pitchFamily="18" charset="2"/>
              <a:buNone/>
            </a:pPr>
            <a:r>
              <a:rPr lang="ru-RU" sz="2200" smtClean="0">
                <a:solidFill>
                  <a:srgbClr val="0000CC"/>
                </a:solidFill>
                <a:latin typeface="Times New Roman" pitchFamily="18" charset="0"/>
              </a:rPr>
              <a:t>    Десятичную систему счисления ввели римляне. Римские цифры до сих пор используют в часах и для оглавления книг, но такая система цифр тоже была слишком сложной для счета.</a:t>
            </a:r>
          </a:p>
          <a:p>
            <a:pPr indent="1588" algn="just" eaLnBrk="1" hangingPunct="1">
              <a:buClr>
                <a:srgbClr val="0000CC"/>
              </a:buClr>
              <a:buFont typeface="Wingdings 2" pitchFamily="18" charset="2"/>
              <a:buNone/>
            </a:pPr>
            <a:r>
              <a:rPr lang="ru-RU" sz="2200" smtClean="0">
                <a:solidFill>
                  <a:srgbClr val="0000CC"/>
                </a:solidFill>
                <a:latin typeface="Times New Roman" pitchFamily="18" charset="0"/>
              </a:rPr>
              <a:t>    Предки русского народа – славяне  для обозначения чисел употребляли буквы. Этот способ обозначения цифр называется цифирью. </a:t>
            </a:r>
          </a:p>
        </p:txBody>
      </p:sp>
      <p:pic>
        <p:nvPicPr>
          <p:cNvPr id="16388" name="Picture 9" descr="др_рус_resize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lum bright="-30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3573463"/>
            <a:ext cx="4244975" cy="2730500"/>
          </a:xfrm>
          <a:noFill/>
        </p:spPr>
      </p:pic>
      <p:pic>
        <p:nvPicPr>
          <p:cNvPr id="16389" name="Picture 10" descr="j023413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628775"/>
            <a:ext cx="16922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30589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46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46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852488"/>
          </a:xfrm>
        </p:spPr>
        <p:txBody>
          <a:bodyPr/>
          <a:lstStyle/>
          <a:p>
            <a:pPr algn="ctr" eaLnBrk="1" hangingPunct="1"/>
            <a:r>
              <a:rPr lang="ru-RU" sz="4000" b="1" smtClean="0">
                <a:solidFill>
                  <a:srgbClr val="D60093"/>
                </a:solidFill>
                <a:latin typeface="Arial" charset="0"/>
              </a:rPr>
              <a:t>История возникновения чисел</a:t>
            </a:r>
          </a:p>
        </p:txBody>
      </p:sp>
      <p:sp>
        <p:nvSpPr>
          <p:cNvPr id="86019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500563" y="1700213"/>
            <a:ext cx="4392612" cy="4824412"/>
          </a:xfrm>
        </p:spPr>
        <p:txBody>
          <a:bodyPr/>
          <a:lstStyle/>
          <a:p>
            <a:pPr indent="1588" algn="just" eaLnBrk="1" hangingPunct="1">
              <a:buClr>
                <a:srgbClr val="0000CC"/>
              </a:buClr>
              <a:buFont typeface="Wingdings 2" pitchFamily="18" charset="2"/>
              <a:buNone/>
            </a:pPr>
            <a:r>
              <a:rPr lang="ru-RU" sz="2400" smtClean="0">
                <a:solidFill>
                  <a:srgbClr val="000099"/>
                </a:solidFill>
                <a:latin typeface="Times New Roman" pitchFamily="18" charset="0"/>
              </a:rPr>
              <a:t>    От пальцевого счета пошли пятеричная система счисления (одна рука), десятеричная (две руки), двадцатеричная (пальцы рук и ног). </a:t>
            </a:r>
          </a:p>
          <a:p>
            <a:pPr indent="1588" algn="just" eaLnBrk="1" hangingPunct="1">
              <a:buClr>
                <a:srgbClr val="0000CC"/>
              </a:buClr>
              <a:buFont typeface="Wingdings 2" pitchFamily="18" charset="2"/>
              <a:buNone/>
            </a:pPr>
            <a:r>
              <a:rPr lang="ru-RU" sz="2400" smtClean="0">
                <a:solidFill>
                  <a:srgbClr val="000099"/>
                </a:solidFill>
                <a:latin typeface="Times New Roman" pitchFamily="18" charset="0"/>
              </a:rPr>
              <a:t>    В древние времена не существовало единой для всех стран системы счета. Некоторые системы исчисления брали за основу 12, другие – 60, третьи – 20, 2, 5, 8. 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425450" y="1924050"/>
          <a:ext cx="4032250" cy="4321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23736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779463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D60093"/>
                </a:solidFill>
                <a:latin typeface="Arial" charset="0"/>
              </a:rPr>
              <a:t>История возникновения чисел</a:t>
            </a:r>
          </a:p>
        </p:txBody>
      </p:sp>
      <p:sp>
        <p:nvSpPr>
          <p:cNvPr id="48134" name="Rectangle 6"/>
          <p:cNvSpPr>
            <a:spLocks noGrp="1"/>
          </p:cNvSpPr>
          <p:nvPr>
            <p:ph type="body" sz="half" idx="4294967295"/>
          </p:nvPr>
        </p:nvSpPr>
        <p:spPr>
          <a:xfrm>
            <a:off x="3995738" y="1628775"/>
            <a:ext cx="4897437" cy="4695825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ru-RU" sz="2200" smtClean="0">
                <a:solidFill>
                  <a:srgbClr val="0000CC"/>
                </a:solidFill>
                <a:latin typeface="Times New Roman" pitchFamily="18" charset="0"/>
              </a:rPr>
              <a:t>    Для обозначения больших чисел славяне придумали свой оригинальный способ:</a:t>
            </a:r>
          </a:p>
          <a:p>
            <a:pPr marL="0" indent="0" eaLnBrk="1" hangingPunct="1">
              <a:lnSpc>
                <a:spcPct val="80000"/>
              </a:lnSpc>
              <a:buClr>
                <a:srgbClr val="003399"/>
              </a:buClr>
              <a:buFont typeface="Wingdings 2" pitchFamily="18" charset="2"/>
              <a:buChar char=""/>
            </a:pPr>
            <a:r>
              <a:rPr lang="ru-RU" sz="2200" smtClean="0">
                <a:solidFill>
                  <a:srgbClr val="0000CC"/>
                </a:solidFill>
                <a:latin typeface="Times New Roman" pitchFamily="18" charset="0"/>
              </a:rPr>
              <a:t>Десять тысяч  –  тьма, </a:t>
            </a:r>
          </a:p>
          <a:p>
            <a:pPr marL="0" indent="0" eaLnBrk="1" hangingPunct="1">
              <a:lnSpc>
                <a:spcPct val="80000"/>
              </a:lnSpc>
              <a:buClr>
                <a:srgbClr val="003399"/>
              </a:buClr>
              <a:buFont typeface="Wingdings 2" pitchFamily="18" charset="2"/>
              <a:buChar char=""/>
            </a:pPr>
            <a:r>
              <a:rPr lang="ru-RU" sz="2200" smtClean="0">
                <a:solidFill>
                  <a:srgbClr val="0000CC"/>
                </a:solidFill>
                <a:latin typeface="Times New Roman" pitchFamily="18" charset="0"/>
              </a:rPr>
              <a:t>десять тем  –  легион, </a:t>
            </a:r>
          </a:p>
          <a:p>
            <a:pPr marL="0" indent="0" eaLnBrk="1" hangingPunct="1">
              <a:lnSpc>
                <a:spcPct val="80000"/>
              </a:lnSpc>
              <a:buClr>
                <a:srgbClr val="003399"/>
              </a:buClr>
              <a:buFont typeface="Wingdings 2" pitchFamily="18" charset="2"/>
              <a:buChar char=""/>
            </a:pPr>
            <a:r>
              <a:rPr lang="ru-RU" sz="2200" smtClean="0">
                <a:solidFill>
                  <a:srgbClr val="0000CC"/>
                </a:solidFill>
                <a:latin typeface="Times New Roman" pitchFamily="18" charset="0"/>
              </a:rPr>
              <a:t>десять легионов – леодр, </a:t>
            </a:r>
          </a:p>
          <a:p>
            <a:pPr marL="0" indent="0" eaLnBrk="1" hangingPunct="1">
              <a:lnSpc>
                <a:spcPct val="80000"/>
              </a:lnSpc>
              <a:buClr>
                <a:srgbClr val="003399"/>
              </a:buClr>
              <a:buFont typeface="Wingdings 2" pitchFamily="18" charset="2"/>
              <a:buChar char=""/>
            </a:pPr>
            <a:r>
              <a:rPr lang="ru-RU" sz="2200" smtClean="0">
                <a:solidFill>
                  <a:srgbClr val="0000CC"/>
                </a:solidFill>
                <a:latin typeface="Times New Roman" pitchFamily="18" charset="0"/>
              </a:rPr>
              <a:t>десять леодров – ворон, </a:t>
            </a:r>
          </a:p>
          <a:p>
            <a:pPr marL="0" indent="0" eaLnBrk="1" hangingPunct="1">
              <a:lnSpc>
                <a:spcPct val="80000"/>
              </a:lnSpc>
              <a:buClr>
                <a:srgbClr val="003399"/>
              </a:buClr>
              <a:buFont typeface="Wingdings 2" pitchFamily="18" charset="2"/>
              <a:buChar char=""/>
            </a:pPr>
            <a:r>
              <a:rPr lang="ru-RU" sz="2200" smtClean="0">
                <a:solidFill>
                  <a:srgbClr val="0000CC"/>
                </a:solidFill>
                <a:latin typeface="Times New Roman" pitchFamily="18" charset="0"/>
              </a:rPr>
              <a:t>десять воронов – колода.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2200" smtClean="0">
                <a:solidFill>
                  <a:srgbClr val="0000CC"/>
                </a:solidFill>
                <a:latin typeface="Times New Roman" pitchFamily="18" charset="0"/>
              </a:rPr>
              <a:t>    Такой способ обозначения чисел был очень неудобен.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2200" smtClean="0">
                <a:solidFill>
                  <a:srgbClr val="0000CC"/>
                </a:solidFill>
                <a:latin typeface="Times New Roman" pitchFamily="18" charset="0"/>
              </a:rPr>
              <a:t>    Поэтому Петр I ввел в России привычные для нас десять цифр, которыми мы пользуемся до сих пор.</a:t>
            </a:r>
          </a:p>
        </p:txBody>
      </p:sp>
      <p:pic>
        <p:nvPicPr>
          <p:cNvPr id="17412" name="Picture 10" descr="тьма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lum bright="-18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1916113"/>
            <a:ext cx="2994025" cy="4389437"/>
          </a:xfrm>
          <a:noFill/>
        </p:spPr>
      </p:pic>
    </p:spTree>
    <p:extLst>
      <p:ext uri="{BB962C8B-B14F-4D97-AF65-F5344CB8AC3E}">
        <p14:creationId xmlns:p14="http://schemas.microsoft.com/office/powerpoint/2010/main" val="37743335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8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8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8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8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8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8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81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708025"/>
          </a:xfrm>
        </p:spPr>
        <p:txBody>
          <a:bodyPr/>
          <a:lstStyle/>
          <a:p>
            <a:pPr algn="ctr" eaLnBrk="1" hangingPunct="1"/>
            <a:r>
              <a:rPr lang="ru-RU" sz="4000" b="1" smtClean="0">
                <a:solidFill>
                  <a:srgbClr val="9900CC"/>
                </a:solidFill>
                <a:latin typeface="Arial" charset="0"/>
              </a:rPr>
              <a:t>«Главное число» человека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sz="half" idx="4294967295"/>
          </p:nvPr>
        </p:nvSpPr>
        <p:spPr>
          <a:xfrm>
            <a:off x="2700338" y="1628775"/>
            <a:ext cx="6192837" cy="4695825"/>
          </a:xfrm>
        </p:spPr>
        <p:txBody>
          <a:bodyPr/>
          <a:lstStyle/>
          <a:p>
            <a:pPr algn="just" eaLnBrk="1" hangingPunct="1">
              <a:buClr>
                <a:srgbClr val="A50021"/>
              </a:buClr>
              <a:buFont typeface="Wingdings 2" pitchFamily="18" charset="2"/>
              <a:buNone/>
            </a:pPr>
            <a:r>
              <a:rPr lang="ru-RU" sz="2000" smtClean="0"/>
              <a:t> </a:t>
            </a:r>
            <a:r>
              <a:rPr lang="ru-RU" sz="2400" smtClean="0">
                <a:solidFill>
                  <a:srgbClr val="A50021"/>
                </a:solidFill>
                <a:latin typeface="Times New Roman" pitchFamily="18" charset="0"/>
              </a:rPr>
              <a:t> узнали: древние ученые считали, что цифры имеют таинственный, магический смысл и влияют на человека.</a:t>
            </a:r>
          </a:p>
          <a:p>
            <a:pPr algn="just" eaLnBrk="1" hangingPunct="1">
              <a:buClr>
                <a:srgbClr val="A50021"/>
              </a:buClr>
              <a:buFont typeface="Wingdings 2" pitchFamily="18" charset="2"/>
              <a:buNone/>
            </a:pPr>
            <a:r>
              <a:rPr lang="ru-RU" sz="2400" smtClean="0">
                <a:solidFill>
                  <a:srgbClr val="A50021"/>
                </a:solidFill>
                <a:latin typeface="Times New Roman" pitchFamily="18" charset="0"/>
              </a:rPr>
              <a:t> По верованиям древних, у каждого человека есть некое число, обладающее мистической силой, влияющее на   характер и привычки. </a:t>
            </a:r>
          </a:p>
          <a:p>
            <a:pPr algn="just" eaLnBrk="1" hangingPunct="1">
              <a:buClr>
                <a:srgbClr val="A50021"/>
              </a:buClr>
              <a:buFont typeface="Wingdings 2" pitchFamily="18" charset="2"/>
              <a:buNone/>
            </a:pPr>
            <a:r>
              <a:rPr lang="ru-RU" sz="2400" smtClean="0">
                <a:solidFill>
                  <a:srgbClr val="A50021"/>
                </a:solidFill>
                <a:latin typeface="Times New Roman" pitchFamily="18" charset="0"/>
              </a:rPr>
              <a:t>В нумерологии, науке о числах,  используются первые 9 чисел от 1 до 9.</a:t>
            </a:r>
          </a:p>
          <a:p>
            <a:pPr algn="just" eaLnBrk="1" hangingPunct="1"/>
            <a:endParaRPr lang="ru-RU" sz="2400" smtClean="0">
              <a:solidFill>
                <a:srgbClr val="A50021"/>
              </a:solidFill>
              <a:latin typeface="Times New Roman" pitchFamily="18" charset="0"/>
            </a:endParaRPr>
          </a:p>
        </p:txBody>
      </p:sp>
      <p:sp>
        <p:nvSpPr>
          <p:cNvPr id="18436" name="WordArt 5"/>
          <p:cNvSpPr>
            <a:spLocks noChangeArrowheads="1" noChangeShapeType="1" noTextEdit="1"/>
          </p:cNvSpPr>
          <p:nvPr/>
        </p:nvSpPr>
        <p:spPr bwMode="auto">
          <a:xfrm>
            <a:off x="3276600" y="5300663"/>
            <a:ext cx="4392613" cy="1295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1, 2, 3, 4, 5, 6, 7, 8, 9.</a:t>
            </a:r>
          </a:p>
        </p:txBody>
      </p:sp>
      <p:pic>
        <p:nvPicPr>
          <p:cNvPr id="18437" name="Picture 8"/>
          <p:cNvPicPr>
            <a:picLocks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700213"/>
            <a:ext cx="2265363" cy="3241675"/>
          </a:xfrm>
          <a:noFill/>
        </p:spPr>
      </p:pic>
    </p:spTree>
    <p:extLst>
      <p:ext uri="{BB962C8B-B14F-4D97-AF65-F5344CB8AC3E}">
        <p14:creationId xmlns:p14="http://schemas.microsoft.com/office/powerpoint/2010/main" val="26880479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36588"/>
          </a:xfrm>
        </p:spPr>
        <p:txBody>
          <a:bodyPr/>
          <a:lstStyle/>
          <a:p>
            <a:pPr algn="ctr" eaLnBrk="1" hangingPunct="1"/>
            <a:r>
              <a:rPr lang="ru-RU" sz="4000" b="1" smtClean="0">
                <a:latin typeface="Arial" charset="0"/>
              </a:rPr>
              <a:t>Значение чисел по Пифагору</a:t>
            </a:r>
          </a:p>
        </p:txBody>
      </p:sp>
      <p:sp useBgFill="1"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284663" y="1628775"/>
            <a:ext cx="4608512" cy="4695825"/>
          </a:xfrm>
        </p:spPr>
        <p:txBody>
          <a:bodyPr/>
          <a:lstStyle/>
          <a:p>
            <a:pPr marL="0" indent="0" algn="just"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rgbClr val="990099"/>
                </a:solidFill>
                <a:latin typeface="Times New Roman" pitchFamily="18" charset="0"/>
              </a:rPr>
              <a:t>    Пифагор, его ученики и последователи сократили все числа до цифр от 1 до 9 включительно, так как они являются исходными числами, из которых могут быть получены все другие. </a:t>
            </a:r>
          </a:p>
          <a:p>
            <a:pPr marL="0" indent="0" algn="just"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rgbClr val="990099"/>
                </a:solidFill>
                <a:latin typeface="Times New Roman" pitchFamily="18" charset="0"/>
              </a:rPr>
              <a:t>     Знаменитый Корнелиус Агриппа в своём труде "Оккультная философия", вышедшем в 1533 году, назвал эти числа и их значения.</a:t>
            </a:r>
          </a:p>
        </p:txBody>
      </p:sp>
      <p:pic>
        <p:nvPicPr>
          <p:cNvPr id="19460" name="Рисунок 3" descr="карт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205038"/>
            <a:ext cx="3455987" cy="238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79138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b="1" smtClean="0">
                <a:latin typeface="Arial" charset="0"/>
              </a:rPr>
              <a:t>Значение чисел по Пифагору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5338763" cy="4518025"/>
          </a:xfrm>
        </p:spPr>
        <p:txBody>
          <a:bodyPr/>
          <a:lstStyle/>
          <a:p>
            <a:pPr algn="just" eaLnBrk="1" hangingPunct="1">
              <a:buClr>
                <a:srgbClr val="A50021"/>
              </a:buClr>
              <a:buFont typeface="Wingdings 2" pitchFamily="18" charset="2"/>
              <a:buChar char="#"/>
            </a:pPr>
            <a:r>
              <a:rPr lang="ru-RU" sz="2400" b="1" smtClean="0">
                <a:solidFill>
                  <a:srgbClr val="990099"/>
                </a:solidFill>
                <a:latin typeface="Times New Roman" pitchFamily="18" charset="0"/>
              </a:rPr>
              <a:t>Число 1</a:t>
            </a:r>
            <a:r>
              <a:rPr lang="ru-RU" sz="2400" smtClean="0">
                <a:solidFill>
                  <a:srgbClr val="990099"/>
                </a:solidFill>
                <a:latin typeface="Times New Roman" pitchFamily="18" charset="0"/>
              </a:rPr>
              <a:t> - число цели, которое проявляется в форме агрессивности и амбиции.</a:t>
            </a:r>
            <a:endParaRPr lang="ru-RU" sz="2400" b="1" smtClean="0">
              <a:solidFill>
                <a:srgbClr val="990099"/>
              </a:solidFill>
              <a:latin typeface="Times New Roman" pitchFamily="18" charset="0"/>
            </a:endParaRPr>
          </a:p>
          <a:p>
            <a:pPr algn="just" eaLnBrk="1" hangingPunct="1">
              <a:buClr>
                <a:srgbClr val="A50021"/>
              </a:buClr>
              <a:buFont typeface="Wingdings 2" pitchFamily="18" charset="2"/>
              <a:buChar char="#"/>
            </a:pPr>
            <a:r>
              <a:rPr lang="ru-RU" sz="2400" b="1" smtClean="0">
                <a:solidFill>
                  <a:srgbClr val="990099"/>
                </a:solidFill>
                <a:latin typeface="Times New Roman" pitchFamily="18" charset="0"/>
              </a:rPr>
              <a:t>Число 2</a:t>
            </a:r>
            <a:r>
              <a:rPr lang="ru-RU" sz="2400" smtClean="0">
                <a:solidFill>
                  <a:srgbClr val="990099"/>
                </a:solidFill>
                <a:latin typeface="Times New Roman" pitchFamily="18" charset="0"/>
              </a:rPr>
              <a:t> - число с крайностями. Оно поддерживает равновесие, смешивая позитивные и негативные качества.</a:t>
            </a:r>
            <a:endParaRPr lang="ru-RU" sz="2400" b="1" smtClean="0">
              <a:solidFill>
                <a:srgbClr val="990099"/>
              </a:solidFill>
              <a:latin typeface="Times New Roman" pitchFamily="18" charset="0"/>
            </a:endParaRPr>
          </a:p>
          <a:p>
            <a:pPr algn="just" eaLnBrk="1" hangingPunct="1">
              <a:buClr>
                <a:srgbClr val="A50021"/>
              </a:buClr>
              <a:buFont typeface="Wingdings 2" pitchFamily="18" charset="2"/>
              <a:buChar char="#"/>
            </a:pPr>
            <a:r>
              <a:rPr lang="ru-RU" sz="2400" b="1" smtClean="0">
                <a:solidFill>
                  <a:srgbClr val="990099"/>
                </a:solidFill>
                <a:latin typeface="Times New Roman" pitchFamily="18" charset="0"/>
              </a:rPr>
              <a:t>Число 3</a:t>
            </a:r>
            <a:r>
              <a:rPr lang="ru-RU" sz="2400" smtClean="0">
                <a:solidFill>
                  <a:srgbClr val="990099"/>
                </a:solidFill>
                <a:latin typeface="Times New Roman" pitchFamily="18" charset="0"/>
              </a:rPr>
              <a:t> - означает неустойчивость. Оно объединяет талант и весёлость и символизирует приспособляемость.</a:t>
            </a:r>
          </a:p>
        </p:txBody>
      </p:sp>
      <p:pic>
        <p:nvPicPr>
          <p:cNvPr id="22580" name="Picture 52" descr="5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1863" y="2133600"/>
            <a:ext cx="2441575" cy="3959225"/>
          </a:xfrm>
        </p:spPr>
      </p:pic>
    </p:spTree>
    <p:extLst>
      <p:ext uri="{BB962C8B-B14F-4D97-AF65-F5344CB8AC3E}">
        <p14:creationId xmlns:p14="http://schemas.microsoft.com/office/powerpoint/2010/main" val="16018362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2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b="1" smtClean="0">
                <a:latin typeface="Arial" charset="0"/>
              </a:rPr>
              <a:t>Значение чисел по Пифагору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4691063" cy="4389437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  <a:buClr>
                <a:srgbClr val="A50021"/>
              </a:buClr>
              <a:buFont typeface="Wingdings 2" pitchFamily="18" charset="2"/>
              <a:buChar char="#"/>
            </a:pPr>
            <a:r>
              <a:rPr lang="ru-RU" sz="2400" b="1" smtClean="0">
                <a:solidFill>
                  <a:srgbClr val="990099"/>
                </a:solidFill>
                <a:latin typeface="Times New Roman" pitchFamily="18" charset="0"/>
              </a:rPr>
              <a:t>Число 4</a:t>
            </a:r>
            <a:r>
              <a:rPr lang="ru-RU" sz="2400" smtClean="0">
                <a:solidFill>
                  <a:srgbClr val="990099"/>
                </a:solidFill>
                <a:latin typeface="Times New Roman" pitchFamily="18" charset="0"/>
              </a:rPr>
              <a:t> - число означает устойчивость и прочность.</a:t>
            </a:r>
          </a:p>
          <a:p>
            <a:pPr algn="just" eaLnBrk="1" hangingPunct="1">
              <a:lnSpc>
                <a:spcPct val="110000"/>
              </a:lnSpc>
              <a:buClr>
                <a:srgbClr val="A50021"/>
              </a:buClr>
              <a:buFont typeface="Wingdings 2" pitchFamily="18" charset="2"/>
              <a:buChar char="#"/>
            </a:pPr>
            <a:r>
              <a:rPr lang="ru-RU" sz="2400" b="1" smtClean="0">
                <a:solidFill>
                  <a:srgbClr val="990099"/>
                </a:solidFill>
                <a:latin typeface="Times New Roman" pitchFamily="18" charset="0"/>
              </a:rPr>
              <a:t>Число 5</a:t>
            </a:r>
            <a:r>
              <a:rPr lang="ru-RU" sz="2400" smtClean="0">
                <a:solidFill>
                  <a:srgbClr val="990099"/>
                </a:solidFill>
                <a:latin typeface="Times New Roman" pitchFamily="18" charset="0"/>
              </a:rPr>
              <a:t> символизирует риск. Это число является и самым счастливым, и самым непредсказуемым.</a:t>
            </a:r>
          </a:p>
          <a:p>
            <a:pPr algn="just" eaLnBrk="1" hangingPunct="1">
              <a:lnSpc>
                <a:spcPct val="110000"/>
              </a:lnSpc>
              <a:buClr>
                <a:srgbClr val="A50021"/>
              </a:buClr>
              <a:buFont typeface="Wingdings 2" pitchFamily="18" charset="2"/>
              <a:buChar char="#"/>
            </a:pPr>
            <a:r>
              <a:rPr lang="ru-RU" sz="2400" b="1" smtClean="0">
                <a:solidFill>
                  <a:srgbClr val="990099"/>
                </a:solidFill>
                <a:latin typeface="Times New Roman" pitchFamily="18" charset="0"/>
              </a:rPr>
              <a:t>Число 6</a:t>
            </a:r>
            <a:r>
              <a:rPr lang="ru-RU" sz="2400" smtClean="0">
                <a:solidFill>
                  <a:srgbClr val="990099"/>
                </a:solidFill>
                <a:latin typeface="Times New Roman" pitchFamily="18" charset="0"/>
              </a:rPr>
              <a:t> - символ надёжности. Оно находится в гармонии с природой. Это идеальное число.</a:t>
            </a:r>
          </a:p>
        </p:txBody>
      </p:sp>
      <p:pic>
        <p:nvPicPr>
          <p:cNvPr id="18438" name="Picture 6" descr="1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1863" y="1989138"/>
            <a:ext cx="2162175" cy="4391025"/>
          </a:xfrm>
        </p:spPr>
      </p:pic>
    </p:spTree>
    <p:extLst>
      <p:ext uri="{BB962C8B-B14F-4D97-AF65-F5344CB8AC3E}">
        <p14:creationId xmlns:p14="http://schemas.microsoft.com/office/powerpoint/2010/main" val="11707023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b="1" smtClean="0">
                <a:latin typeface="Arial" charset="0"/>
              </a:rPr>
              <a:t>Значение чисел по Пифагору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4619625" cy="4389437"/>
          </a:xfrm>
        </p:spPr>
        <p:txBody>
          <a:bodyPr/>
          <a:lstStyle/>
          <a:p>
            <a:pPr algn="just" eaLnBrk="1" hangingPunct="1">
              <a:buClr>
                <a:srgbClr val="A50021"/>
              </a:buClr>
              <a:buFont typeface="Wingdings 2" pitchFamily="18" charset="2"/>
              <a:buChar char="#"/>
            </a:pPr>
            <a:r>
              <a:rPr lang="ru-RU" sz="2400" b="1" smtClean="0">
                <a:solidFill>
                  <a:srgbClr val="990099"/>
                </a:solidFill>
                <a:latin typeface="Times New Roman" pitchFamily="18" charset="0"/>
              </a:rPr>
              <a:t>Число 7</a:t>
            </a:r>
            <a:r>
              <a:rPr lang="ru-RU" sz="2400" smtClean="0">
                <a:solidFill>
                  <a:srgbClr val="990099"/>
                </a:solidFill>
                <a:latin typeface="Times New Roman" pitchFamily="18" charset="0"/>
              </a:rPr>
              <a:t> - число символизирует тайну, а так же изучение и знание.</a:t>
            </a:r>
          </a:p>
          <a:p>
            <a:pPr algn="just" eaLnBrk="1" hangingPunct="1">
              <a:buClr>
                <a:srgbClr val="A50021"/>
              </a:buClr>
              <a:buFont typeface="Wingdings 2" pitchFamily="18" charset="2"/>
              <a:buChar char="#"/>
            </a:pPr>
            <a:r>
              <a:rPr lang="ru-RU" sz="2400" b="1" smtClean="0">
                <a:solidFill>
                  <a:srgbClr val="990099"/>
                </a:solidFill>
                <a:latin typeface="Times New Roman" pitchFamily="18" charset="0"/>
              </a:rPr>
              <a:t>Число 8</a:t>
            </a:r>
            <a:r>
              <a:rPr lang="ru-RU" sz="2400" smtClean="0">
                <a:solidFill>
                  <a:srgbClr val="990099"/>
                </a:solidFill>
                <a:latin typeface="Times New Roman" pitchFamily="18" charset="0"/>
              </a:rPr>
              <a:t> - число материального успеха. Оно означает надёжность, доведённую до совершенства, равновесие.</a:t>
            </a:r>
            <a:endParaRPr lang="ru-RU" sz="2400" b="1" smtClean="0">
              <a:solidFill>
                <a:srgbClr val="990099"/>
              </a:solidFill>
              <a:latin typeface="Times New Roman" pitchFamily="18" charset="0"/>
            </a:endParaRPr>
          </a:p>
          <a:p>
            <a:pPr algn="just" eaLnBrk="1" hangingPunct="1">
              <a:buClr>
                <a:srgbClr val="A50021"/>
              </a:buClr>
              <a:buFont typeface="Wingdings 2" pitchFamily="18" charset="2"/>
              <a:buChar char="#"/>
            </a:pPr>
            <a:r>
              <a:rPr lang="ru-RU" sz="2400" b="1" smtClean="0">
                <a:solidFill>
                  <a:srgbClr val="990099"/>
                </a:solidFill>
                <a:latin typeface="Times New Roman" pitchFamily="18" charset="0"/>
              </a:rPr>
              <a:t>Число 9</a:t>
            </a:r>
            <a:r>
              <a:rPr lang="ru-RU" sz="2400" smtClean="0">
                <a:solidFill>
                  <a:srgbClr val="990099"/>
                </a:solidFill>
                <a:latin typeface="Times New Roman" pitchFamily="18" charset="0"/>
              </a:rPr>
              <a:t> - символ всеобщего успеха. Оно объединяет черты целой группы.</a:t>
            </a:r>
            <a:endParaRPr lang="ru-RU" sz="2400" smtClean="0">
              <a:latin typeface="Times New Roman" pitchFamily="18" charset="0"/>
            </a:endParaRPr>
          </a:p>
        </p:txBody>
      </p:sp>
      <p:pic>
        <p:nvPicPr>
          <p:cNvPr id="19461" name="Picture 5" descr="4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84888" y="1916113"/>
            <a:ext cx="2133600" cy="4576762"/>
          </a:xfrm>
        </p:spPr>
      </p:pic>
    </p:spTree>
    <p:extLst>
      <p:ext uri="{BB962C8B-B14F-4D97-AF65-F5344CB8AC3E}">
        <p14:creationId xmlns:p14="http://schemas.microsoft.com/office/powerpoint/2010/main" val="9858670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WordArt 2"/>
          <p:cNvSpPr>
            <a:spLocks noChangeArrowheads="1" noChangeShapeType="1" noTextEdit="1"/>
          </p:cNvSpPr>
          <p:nvPr/>
        </p:nvSpPr>
        <p:spPr bwMode="auto">
          <a:xfrm>
            <a:off x="1116013" y="1125538"/>
            <a:ext cx="7345362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3175">
                  <a:solidFill>
                    <a:srgbClr val="00008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"Все есть число"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3059113" y="2924175"/>
            <a:ext cx="5724525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5000"/>
              </a:lnSpc>
              <a:spcBef>
                <a:spcPct val="50000"/>
              </a:spcBef>
            </a:pPr>
            <a:r>
              <a:rPr lang="ru-RU" altLang="ru-RU" sz="2500" dirty="0">
                <a:latin typeface="Verdana" pitchFamily="34" charset="0"/>
              </a:rPr>
              <a:t> </a:t>
            </a:r>
            <a:r>
              <a:rPr lang="ru-RU" altLang="ru-RU" sz="3000" b="1" i="1" dirty="0">
                <a:solidFill>
                  <a:srgbClr val="663300"/>
                </a:solidFill>
                <a:latin typeface="Times New Roman" pitchFamily="18" charset="0"/>
              </a:rPr>
              <a:t>Говорили древнегреческие философы, ученики Пифагора, подчеркивая важную роль чисел в практической деятельности.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3779838" y="549275"/>
            <a:ext cx="24479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000" b="1" i="1" dirty="0">
                <a:solidFill>
                  <a:srgbClr val="003399"/>
                </a:solidFill>
                <a:latin typeface="Times New Roman" pitchFamily="18" charset="0"/>
              </a:rPr>
              <a:t>Эпиграф</a:t>
            </a:r>
          </a:p>
        </p:txBody>
      </p:sp>
      <p:pic>
        <p:nvPicPr>
          <p:cNvPr id="7680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188" y="2781300"/>
            <a:ext cx="2563812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810" name="Rectangle 10"/>
          <p:cNvSpPr>
            <a:spLocks noChangeArrowheads="1"/>
          </p:cNvSpPr>
          <p:nvPr/>
        </p:nvSpPr>
        <p:spPr bwMode="auto">
          <a:xfrm>
            <a:off x="611188" y="2781300"/>
            <a:ext cx="8208962" cy="2951163"/>
          </a:xfrm>
          <a:prstGeom prst="rect">
            <a:avLst/>
          </a:prstGeom>
          <a:noFill/>
          <a:ln w="57150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77696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/>
      <p:bldP spid="7680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36625"/>
          </a:xfrm>
        </p:spPr>
        <p:txBody>
          <a:bodyPr/>
          <a:lstStyle/>
          <a:p>
            <a:pPr algn="ctr" eaLnBrk="1" hangingPunct="1"/>
            <a:r>
              <a:rPr lang="ru-RU" smtClean="0">
                <a:latin typeface="Arial" charset="0"/>
              </a:rPr>
              <a:t>Исследование</a:t>
            </a:r>
          </a:p>
        </p:txBody>
      </p:sp>
      <p:sp>
        <p:nvSpPr>
          <p:cNvPr id="64515" name="Rectangle 3"/>
          <p:cNvSpPr>
            <a:spLocks noGrp="1"/>
          </p:cNvSpPr>
          <p:nvPr>
            <p:ph type="body" sz="half" idx="2"/>
          </p:nvPr>
        </p:nvSpPr>
        <p:spPr>
          <a:xfrm>
            <a:off x="4648200" y="2492375"/>
            <a:ext cx="4038600" cy="38322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200" smtClean="0">
                <a:solidFill>
                  <a:srgbClr val="990099"/>
                </a:solidFill>
                <a:latin typeface="Arial" charset="0"/>
              </a:rPr>
              <a:t>         У каждого человека есть свое главное число. Мы  решили сосчитать «главные числа» для всех учеников нашего класса и провели маленькое исследование. </a:t>
            </a:r>
          </a:p>
          <a:p>
            <a:pPr eaLnBrk="1" hangingPunct="1"/>
            <a:endParaRPr lang="ru-RU" sz="2200" smtClean="0"/>
          </a:p>
        </p:txBody>
      </p:sp>
      <p:sp>
        <p:nvSpPr>
          <p:cNvPr id="23556" name="Text Box 6"/>
          <p:cNvSpPr txBox="1">
            <a:spLocks noChangeArrowheads="1"/>
          </p:cNvSpPr>
          <p:nvPr/>
        </p:nvSpPr>
        <p:spPr bwMode="auto">
          <a:xfrm>
            <a:off x="971550" y="5949950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/>
              <a:t>Я</a:t>
            </a:r>
          </a:p>
        </p:txBody>
      </p:sp>
      <p:sp>
        <p:nvSpPr>
          <p:cNvPr id="23557" name="Text Box 7"/>
          <p:cNvSpPr txBox="1">
            <a:spLocks noChangeArrowheads="1"/>
          </p:cNvSpPr>
          <p:nvPr/>
        </p:nvSpPr>
        <p:spPr bwMode="auto">
          <a:xfrm>
            <a:off x="2916238" y="5876925"/>
            <a:ext cx="1223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/>
              <a:t>Вика</a:t>
            </a:r>
          </a:p>
        </p:txBody>
      </p:sp>
      <p:sp>
        <p:nvSpPr>
          <p:cNvPr id="23558" name="Text Box 8"/>
          <p:cNvSpPr txBox="1">
            <a:spLocks noChangeArrowheads="1"/>
          </p:cNvSpPr>
          <p:nvPr/>
        </p:nvSpPr>
        <p:spPr bwMode="auto">
          <a:xfrm>
            <a:off x="611188" y="1844675"/>
            <a:ext cx="1512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/>
              <a:t>Папа</a:t>
            </a:r>
          </a:p>
        </p:txBody>
      </p:sp>
      <p:sp>
        <p:nvSpPr>
          <p:cNvPr id="23559" name="Text Box 9"/>
          <p:cNvSpPr txBox="1">
            <a:spLocks noChangeArrowheads="1"/>
          </p:cNvSpPr>
          <p:nvPr/>
        </p:nvSpPr>
        <p:spPr bwMode="auto">
          <a:xfrm>
            <a:off x="2916238" y="1844675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/>
              <a:t>Мама</a:t>
            </a:r>
          </a:p>
        </p:txBody>
      </p:sp>
      <p:sp>
        <p:nvSpPr>
          <p:cNvPr id="23560" name="Line 10"/>
          <p:cNvSpPr>
            <a:spLocks noChangeShapeType="1"/>
          </p:cNvSpPr>
          <p:nvPr/>
        </p:nvSpPr>
        <p:spPr bwMode="auto">
          <a:xfrm flipV="1">
            <a:off x="1187450" y="5661025"/>
            <a:ext cx="2159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61" name="Line 11"/>
          <p:cNvSpPr>
            <a:spLocks noChangeShapeType="1"/>
          </p:cNvSpPr>
          <p:nvPr/>
        </p:nvSpPr>
        <p:spPr bwMode="auto">
          <a:xfrm flipH="1" flipV="1">
            <a:off x="3132138" y="5661025"/>
            <a:ext cx="287337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62" name="Line 12"/>
          <p:cNvSpPr>
            <a:spLocks noChangeShapeType="1"/>
          </p:cNvSpPr>
          <p:nvPr/>
        </p:nvSpPr>
        <p:spPr bwMode="auto">
          <a:xfrm>
            <a:off x="1042988" y="2205038"/>
            <a:ext cx="5048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63" name="Line 13"/>
          <p:cNvSpPr>
            <a:spLocks noChangeShapeType="1"/>
          </p:cNvSpPr>
          <p:nvPr/>
        </p:nvSpPr>
        <p:spPr bwMode="auto">
          <a:xfrm flipH="1">
            <a:off x="2771775" y="2205038"/>
            <a:ext cx="5762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3564" name="Picture 15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614613"/>
            <a:ext cx="4038600" cy="3028950"/>
          </a:xfrm>
          <a:noFill/>
        </p:spPr>
      </p:pic>
    </p:spTree>
    <p:extLst>
      <p:ext uri="{BB962C8B-B14F-4D97-AF65-F5344CB8AC3E}">
        <p14:creationId xmlns:p14="http://schemas.microsoft.com/office/powerpoint/2010/main" val="3733136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720725"/>
          </a:xfrm>
        </p:spPr>
        <p:txBody>
          <a:bodyPr/>
          <a:lstStyle/>
          <a:p>
            <a:pPr algn="ctr" eaLnBrk="1" hangingPunct="1"/>
            <a:r>
              <a:rPr lang="ru-RU" sz="4600" smtClean="0">
                <a:latin typeface="Arial" charset="0"/>
              </a:rPr>
              <a:t>Наше исследование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457200" y="1484313"/>
            <a:ext cx="8229600" cy="484028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>
                <a:solidFill>
                  <a:srgbClr val="990099"/>
                </a:solidFill>
                <a:latin typeface="Times New Roman" pitchFamily="18" charset="0"/>
              </a:rPr>
              <a:t>    Свое «главное число» можно вычислить по дню, месяцу и году своего рождения.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>
                <a:solidFill>
                  <a:srgbClr val="990099"/>
                </a:solidFill>
                <a:latin typeface="Times New Roman" pitchFamily="18" charset="0"/>
              </a:rPr>
              <a:t>     Например, вы родились 5 августа 1998 года (05.08.1998). Складываем между собой все эти цифры: 5+8+1+9+9+8=40 и получаем 40. Две эти цифры тоже надо сложить между собой: 4+0= 4. «Четыре» – это и есть мое главное число. 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>
                <a:solidFill>
                  <a:srgbClr val="990099"/>
                </a:solidFill>
                <a:latin typeface="Times New Roman" pitchFamily="18" charset="0"/>
              </a:rPr>
              <a:t>Так мы сосчитали «главные числа» наших одноклассников.</a:t>
            </a:r>
          </a:p>
        </p:txBody>
      </p:sp>
      <p:pic>
        <p:nvPicPr>
          <p:cNvPr id="20484" name="Picture 4" descr="Fas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5229225"/>
            <a:ext cx="1439863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81458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647700"/>
          </a:xfrm>
        </p:spPr>
        <p:txBody>
          <a:bodyPr/>
          <a:lstStyle/>
          <a:p>
            <a:pPr algn="ctr" eaLnBrk="1" hangingPunct="1"/>
            <a:r>
              <a:rPr lang="ru-RU" sz="4600" smtClean="0">
                <a:solidFill>
                  <a:srgbClr val="FF0000"/>
                </a:solidFill>
                <a:latin typeface="Arial" charset="0"/>
              </a:rPr>
              <a:t>Вывод:</a:t>
            </a:r>
          </a:p>
        </p:txBody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>
          <a:xfrm>
            <a:off x="457200" y="1484313"/>
            <a:ext cx="8002588" cy="5040312"/>
          </a:xfrm>
        </p:spPr>
        <p:txBody>
          <a:bodyPr/>
          <a:lstStyle/>
          <a:p>
            <a:pPr marL="182563" indent="-182563" eaLnBrk="1" hangingPunct="1">
              <a:lnSpc>
                <a:spcPct val="90000"/>
              </a:lnSpc>
              <a:buClr>
                <a:srgbClr val="FF0066"/>
              </a:buClr>
              <a:buFont typeface="Wingdings 2" pitchFamily="18" charset="2"/>
              <a:buChar char=""/>
            </a:pPr>
            <a:r>
              <a:rPr lang="ru-RU" sz="2200" smtClean="0">
                <a:solidFill>
                  <a:srgbClr val="A50021"/>
                </a:solidFill>
                <a:latin typeface="Times New Roman" pitchFamily="18" charset="0"/>
              </a:rPr>
              <a:t>Во-первых</a:t>
            </a:r>
            <a:r>
              <a:rPr lang="ru-RU" sz="2200" smtClean="0">
                <a:solidFill>
                  <a:srgbClr val="FF0066"/>
                </a:solidFill>
                <a:latin typeface="Times New Roman" pitchFamily="18" charset="0"/>
              </a:rPr>
              <a:t>, мы узнали - как, когда, где и кем были придуманы цифры.</a:t>
            </a:r>
          </a:p>
          <a:p>
            <a:pPr marL="182563" indent="-182563" eaLnBrk="1" hangingPunct="1">
              <a:lnSpc>
                <a:spcPct val="90000"/>
              </a:lnSpc>
              <a:buClr>
                <a:srgbClr val="FF0066"/>
              </a:buClr>
              <a:buFont typeface="Wingdings 2" pitchFamily="18" charset="2"/>
              <a:buChar char=""/>
            </a:pPr>
            <a:r>
              <a:rPr lang="ru-RU" sz="2200" smtClean="0">
                <a:solidFill>
                  <a:srgbClr val="A50021"/>
                </a:solidFill>
                <a:latin typeface="Times New Roman" pitchFamily="18" charset="0"/>
              </a:rPr>
              <a:t>Во-вторых</a:t>
            </a:r>
            <a:r>
              <a:rPr lang="ru-RU" sz="2200" smtClean="0">
                <a:solidFill>
                  <a:srgbClr val="FF0066"/>
                </a:solidFill>
                <a:latin typeface="Times New Roman" pitchFamily="18" charset="0"/>
              </a:rPr>
              <a:t>, мы узнали, что мы пользуемся десятичной системой счета, построенной на основе десятки. Система счета, которую мы используем сегодня, была изобретена в Индии тысячу лет назад. Арабские купцы распространили ее по всей Европе. </a:t>
            </a:r>
          </a:p>
          <a:p>
            <a:pPr marL="182563" indent="-182563" eaLnBrk="1" hangingPunct="1">
              <a:lnSpc>
                <a:spcPct val="90000"/>
              </a:lnSpc>
              <a:buClr>
                <a:srgbClr val="FF0066"/>
              </a:buClr>
              <a:buFont typeface="Wingdings 2" pitchFamily="18" charset="2"/>
              <a:buChar char=""/>
            </a:pPr>
            <a:r>
              <a:rPr lang="ru-RU" sz="2200" smtClean="0">
                <a:solidFill>
                  <a:srgbClr val="A50021"/>
                </a:solidFill>
                <a:latin typeface="Times New Roman" pitchFamily="18" charset="0"/>
              </a:rPr>
              <a:t>В-третьих</a:t>
            </a:r>
            <a:r>
              <a:rPr lang="ru-RU" sz="2200" smtClean="0">
                <a:solidFill>
                  <a:srgbClr val="FF0066"/>
                </a:solidFill>
                <a:latin typeface="Times New Roman" pitchFamily="18" charset="0"/>
              </a:rPr>
              <a:t>,  мы узнали, что у каждого человека есть свое «главное число», зная которое можно изменить свой характер в лучшую сторону.</a:t>
            </a:r>
          </a:p>
          <a:p>
            <a:pPr marL="182563" indent="-182563" eaLnBrk="1" hangingPunct="1">
              <a:lnSpc>
                <a:spcPct val="90000"/>
              </a:lnSpc>
              <a:buClr>
                <a:srgbClr val="FF0066"/>
              </a:buClr>
              <a:buFont typeface="Wingdings 2" pitchFamily="18" charset="2"/>
              <a:buNone/>
            </a:pPr>
            <a:r>
              <a:rPr lang="ru-RU" sz="2200" smtClean="0">
                <a:solidFill>
                  <a:srgbClr val="FF0066"/>
                </a:solidFill>
                <a:latin typeface="Times New Roman" pitchFamily="18" charset="0"/>
              </a:rPr>
              <a:t> В дальнейшем полученные знания мы будем использовать на уроках математики и информатики. А учитывая «главное число» человека, мы попытаемся помочь себе и близким людям стать лучше.</a:t>
            </a:r>
          </a:p>
          <a:p>
            <a:pPr marL="182563" indent="-182563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200" smtClean="0">
                <a:solidFill>
                  <a:srgbClr val="FF0066"/>
                </a:solidFill>
                <a:latin typeface="Times New Roman" pitchFamily="18" charset="0"/>
              </a:rPr>
              <a:t>   Мы так же будем дальше стараться «открыть» еще какие-либо «секреты», которые связаны с числами.</a:t>
            </a:r>
          </a:p>
          <a:p>
            <a:pPr marL="182563" indent="-182563"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2200" smtClean="0">
              <a:solidFill>
                <a:srgbClr val="FF0066"/>
              </a:solidFill>
              <a:latin typeface="Times New Roman" pitchFamily="18" charset="0"/>
            </a:endParaRPr>
          </a:p>
        </p:txBody>
      </p:sp>
      <p:pic>
        <p:nvPicPr>
          <p:cNvPr id="29700" name="Picture 4" descr="Заметка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0"/>
            <a:ext cx="1655763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25514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100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7643813" cy="633412"/>
          </a:xfrm>
        </p:spPr>
        <p:txBody>
          <a:bodyPr/>
          <a:lstStyle/>
          <a:p>
            <a:r>
              <a:rPr lang="ru-RU" altLang="ru-RU" sz="4000" smtClean="0">
                <a:solidFill>
                  <a:srgbClr val="003399"/>
                </a:solidFill>
                <a:latin typeface="Times New Roman" pitchFamily="18" charset="0"/>
              </a:rPr>
              <a:t>Список литературы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981075"/>
            <a:ext cx="8893175" cy="5876925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altLang="ru-RU" sz="1700" b="1" dirty="0" smtClean="0">
                <a:latin typeface="Times New Roman" pitchFamily="18" charset="0"/>
              </a:rPr>
              <a:t>Основные источники информации:</a:t>
            </a:r>
            <a:endParaRPr lang="ru-RU" altLang="ru-RU" sz="17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ru-RU" altLang="ru-RU" sz="1700" dirty="0" smtClean="0">
                <a:latin typeface="Times New Roman" pitchFamily="18" charset="0"/>
              </a:rPr>
              <a:t>Семакин И.Г.  Информатика. Базовый курс. 8 класс (2014 год)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ru-RU" altLang="ru-RU" sz="1700" dirty="0" smtClean="0">
                <a:latin typeface="Times New Roman" pitchFamily="18" charset="0"/>
              </a:rPr>
              <a:t>Семакин И.Г. Задачник-практикум 7-11 класс (2014 год)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ru-RU" altLang="ru-RU" sz="1700" dirty="0" smtClean="0">
                <a:latin typeface="Times New Roman" pitchFamily="18" charset="0"/>
              </a:rPr>
              <a:t>О.Л. Соколова  Поурочные разработки по информатике (2014 год)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 sz="17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700" dirty="0" smtClean="0">
                <a:latin typeface="Times New Roman" pitchFamily="18" charset="0"/>
              </a:rPr>
              <a:t>Картинки:</a:t>
            </a:r>
          </a:p>
          <a:p>
            <a:pPr>
              <a:lnSpc>
                <a:spcPct val="80000"/>
              </a:lnSpc>
            </a:pPr>
            <a:r>
              <a:rPr lang="ru-RU" altLang="ru-RU" sz="1700" i="1" dirty="0" smtClean="0">
                <a:hlinkClick r:id="rId2"/>
              </a:rPr>
              <a:t>http://praktikum7.narod.ru/images/p43_evrika-2-.jpg</a:t>
            </a:r>
            <a:endParaRPr lang="ru-RU" altLang="ru-RU" sz="1700" i="1" dirty="0" smtClean="0"/>
          </a:p>
          <a:p>
            <a:pPr>
              <a:lnSpc>
                <a:spcPct val="80000"/>
              </a:lnSpc>
            </a:pPr>
            <a:r>
              <a:rPr lang="ru-RU" altLang="ru-RU" sz="1700" i="1" dirty="0" smtClean="0">
                <a:hlinkClick r:id="rId3"/>
              </a:rPr>
              <a:t>http://pozdravite.com.ua/images/image017.gif</a:t>
            </a:r>
            <a:endParaRPr lang="ru-RU" altLang="ru-RU" sz="1700" i="1" dirty="0" smtClean="0"/>
          </a:p>
          <a:p>
            <a:pPr>
              <a:lnSpc>
                <a:spcPct val="80000"/>
              </a:lnSpc>
            </a:pPr>
            <a:r>
              <a:rPr lang="ru-RU" altLang="ru-RU" sz="1700" i="1" dirty="0" smtClean="0">
                <a:hlinkClick r:id="rId4"/>
              </a:rPr>
              <a:t>http://www.aujk.de/wbb3/wcf/images/smilies/Arbeit%20(20).gif</a:t>
            </a:r>
            <a:endParaRPr lang="ru-RU" altLang="ru-RU" sz="1700" i="1" dirty="0" smtClean="0"/>
          </a:p>
          <a:p>
            <a:pPr>
              <a:lnSpc>
                <a:spcPct val="80000"/>
              </a:lnSpc>
            </a:pPr>
            <a:r>
              <a:rPr lang="ru-RU" altLang="ru-RU" sz="1700" i="1" dirty="0" smtClean="0">
                <a:hlinkClick r:id="rId5"/>
              </a:rPr>
              <a:t>http://s2.rimg.info/ac77cd90282a2e8ccd8fe03af91acdc9.gif</a:t>
            </a:r>
            <a:endParaRPr lang="ru-RU" altLang="ru-RU" sz="1700" i="1" dirty="0" smtClean="0"/>
          </a:p>
          <a:p>
            <a:pPr>
              <a:lnSpc>
                <a:spcPct val="80000"/>
              </a:lnSpc>
            </a:pPr>
            <a:r>
              <a:rPr lang="ru-RU" altLang="ru-RU" sz="1700" i="1" dirty="0" smtClean="0">
                <a:hlinkClick r:id="rId6"/>
              </a:rPr>
              <a:t>http://img10.proshkolu.ru/content/media/pic/std/4000000/3733000/3732774-56991e8257be536d.gif</a:t>
            </a:r>
            <a:endParaRPr lang="ru-RU" altLang="ru-RU" sz="1700" i="1" dirty="0" smtClean="0"/>
          </a:p>
          <a:p>
            <a:pPr>
              <a:lnSpc>
                <a:spcPct val="80000"/>
              </a:lnSpc>
            </a:pPr>
            <a:r>
              <a:rPr lang="ru-RU" altLang="ru-RU" sz="1700" i="1" dirty="0" smtClean="0">
                <a:hlinkClick r:id="rId7"/>
              </a:rPr>
              <a:t>http://1asch1262.ucoz.ru/forumkartinki/41.2.gif</a:t>
            </a:r>
            <a:endParaRPr lang="ru-RU" altLang="ru-RU" sz="1700" i="1" dirty="0" smtClean="0"/>
          </a:p>
          <a:p>
            <a:pPr>
              <a:lnSpc>
                <a:spcPct val="80000"/>
              </a:lnSpc>
            </a:pPr>
            <a:r>
              <a:rPr lang="ru-RU" altLang="ru-RU" sz="1700" i="1" dirty="0" smtClean="0">
                <a:hlinkClick r:id="rId8"/>
              </a:rPr>
              <a:t>http://im0-tub-ru.yandex.net/i?id=125841586-26-72&amp;n=21</a:t>
            </a:r>
            <a:endParaRPr lang="ru-RU" altLang="ru-RU" sz="1700" i="1" dirty="0" smtClean="0"/>
          </a:p>
          <a:p>
            <a:pPr>
              <a:lnSpc>
                <a:spcPct val="80000"/>
              </a:lnSpc>
            </a:pPr>
            <a:r>
              <a:rPr lang="ru-RU" altLang="ru-RU" sz="1700" i="1" dirty="0" smtClean="0">
                <a:hlinkClick r:id="rId9"/>
              </a:rPr>
              <a:t>http://s15.radikal.ru/i189/1204/91/fe6e61438274.gif</a:t>
            </a:r>
            <a:endParaRPr lang="ru-RU" altLang="ru-RU" sz="1700" i="1" dirty="0" smtClean="0"/>
          </a:p>
          <a:p>
            <a:pPr>
              <a:lnSpc>
                <a:spcPct val="80000"/>
              </a:lnSpc>
            </a:pPr>
            <a:r>
              <a:rPr lang="ru-RU" altLang="ru-RU" sz="1700" i="1" dirty="0" smtClean="0">
                <a:hlinkClick r:id="rId10"/>
              </a:rPr>
              <a:t>http://stat11.privet.ru/lr/082de6c75eb2660c7205e5ea46d1f526</a:t>
            </a:r>
            <a:endParaRPr lang="ru-RU" altLang="ru-RU" sz="1700" i="1" dirty="0" smtClean="0"/>
          </a:p>
          <a:p>
            <a:pPr>
              <a:lnSpc>
                <a:spcPct val="80000"/>
              </a:lnSpc>
            </a:pPr>
            <a:r>
              <a:rPr lang="ru-RU" altLang="ru-RU" sz="1700" i="1" dirty="0" smtClean="0">
                <a:hlinkClick r:id="rId11"/>
              </a:rPr>
              <a:t>http://www.pra3dnuk.ru/_ph/6/161103872.jpg</a:t>
            </a:r>
            <a:endParaRPr lang="ru-RU" altLang="ru-RU" sz="1700" i="1" dirty="0" smtClean="0"/>
          </a:p>
          <a:p>
            <a:pPr>
              <a:lnSpc>
                <a:spcPct val="80000"/>
              </a:lnSpc>
            </a:pPr>
            <a:r>
              <a:rPr lang="ru-RU" altLang="ru-RU" sz="1700" i="1" dirty="0" smtClean="0">
                <a:hlinkClick r:id="rId12"/>
              </a:rPr>
              <a:t>http://russianmedik.com/public/album_photo/0d/65/64a8_7689.jpg?c=fade</a:t>
            </a:r>
            <a:endParaRPr lang="ru-RU" altLang="ru-RU" sz="1700" i="1" dirty="0" smtClean="0"/>
          </a:p>
          <a:p>
            <a:pPr>
              <a:lnSpc>
                <a:spcPct val="80000"/>
              </a:lnSpc>
            </a:pPr>
            <a:r>
              <a:rPr lang="ru-RU" altLang="ru-RU" sz="1700" i="1" dirty="0" smtClean="0">
                <a:hlinkClick r:id="rId13"/>
              </a:rPr>
              <a:t>http://belka.gorod.tomsk.ru/uploads/20549/1247709809/Yablochki.jpg</a:t>
            </a:r>
            <a:endParaRPr lang="ru-RU" altLang="ru-RU" sz="1700" i="1" dirty="0" smtClean="0"/>
          </a:p>
          <a:p>
            <a:pPr>
              <a:lnSpc>
                <a:spcPct val="80000"/>
              </a:lnSpc>
            </a:pPr>
            <a:r>
              <a:rPr lang="ru-RU" altLang="ru-RU" sz="1700" i="1" dirty="0" smtClean="0"/>
              <a:t>https://encrypted-tbn2.gstatic.com/images?q=tbn:ANd9GcQqKfhleaD8waqo78l8mvdTdBiZ-MkOPydo4pUx4kGXSbCVL4-LRA</a:t>
            </a:r>
          </a:p>
          <a:p>
            <a:pPr>
              <a:lnSpc>
                <a:spcPct val="80000"/>
              </a:lnSpc>
            </a:pPr>
            <a:endParaRPr lang="ru-RU" altLang="ru-RU" sz="1700" i="1" dirty="0" smtClean="0"/>
          </a:p>
          <a:p>
            <a:pPr>
              <a:lnSpc>
                <a:spcPct val="80000"/>
              </a:lnSpc>
            </a:pPr>
            <a:endParaRPr lang="ru-RU" altLang="ru-RU" sz="1400" i="1" dirty="0" smtClean="0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250825" y="188913"/>
            <a:ext cx="8713788" cy="6480175"/>
          </a:xfrm>
          <a:prstGeom prst="rect">
            <a:avLst/>
          </a:prstGeom>
          <a:noFill/>
          <a:ln w="76200" cmpd="tri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36625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Информационные ресурсы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5300" indent="-495300" eaLnBrk="1" hangingPunct="1">
              <a:lnSpc>
                <a:spcPct val="90000"/>
              </a:lnSpc>
              <a:buClr>
                <a:srgbClr val="003399"/>
              </a:buClr>
              <a:buFont typeface="Wingdings 2" pitchFamily="18" charset="2"/>
              <a:buAutoNum type="arabicPeriod"/>
            </a:pPr>
            <a:r>
              <a:rPr lang="ru-RU" sz="2000" smtClean="0">
                <a:solidFill>
                  <a:srgbClr val="003399"/>
                </a:solidFill>
                <a:latin typeface="Arial" charset="0"/>
              </a:rPr>
              <a:t>Числа Судьбы: пифагорейская, индийская и китайская нумерология.-Составление, предисловие Андрея Костенко. С.-Пб., "Экслибрис", 2003 </a:t>
            </a:r>
          </a:p>
          <a:p>
            <a:pPr marL="495300" indent="-495300" eaLnBrk="1" hangingPunct="1">
              <a:lnSpc>
                <a:spcPct val="90000"/>
              </a:lnSpc>
              <a:buClr>
                <a:srgbClr val="003399"/>
              </a:buClr>
              <a:buFont typeface="Wingdings 2" pitchFamily="18" charset="2"/>
              <a:buAutoNum type="arabicPeriod"/>
            </a:pPr>
            <a:r>
              <a:rPr lang="ru-RU" sz="2000" smtClean="0">
                <a:solidFill>
                  <a:srgbClr val="003399"/>
                </a:solidFill>
                <a:latin typeface="Arial" charset="0"/>
              </a:rPr>
              <a:t>И. Я. Депман  Мир чисел: рассказы о математике: Дет. лит., 1982 г.</a:t>
            </a:r>
          </a:p>
          <a:p>
            <a:pPr marL="495300" indent="-495300" eaLnBrk="1" hangingPunct="1">
              <a:lnSpc>
                <a:spcPct val="90000"/>
              </a:lnSpc>
              <a:buClr>
                <a:srgbClr val="003399"/>
              </a:buClr>
              <a:buFont typeface="Wingdings 2" pitchFamily="18" charset="2"/>
              <a:buAutoNum type="arabicPeriod"/>
            </a:pPr>
            <a:r>
              <a:rPr lang="ru-RU" sz="2000" smtClean="0">
                <a:solidFill>
                  <a:srgbClr val="003399"/>
                </a:solidFill>
                <a:latin typeface="Arial" charset="0"/>
              </a:rPr>
              <a:t>А. Ликум  Все обо всем. Популярная энциклопедия для детей – М.: Филологическое общество «Слово», 1993 г., том 1,7,9.</a:t>
            </a:r>
          </a:p>
          <a:p>
            <a:pPr marL="495300" indent="-495300" eaLnBrk="1" hangingPunct="1">
              <a:lnSpc>
                <a:spcPct val="90000"/>
              </a:lnSpc>
              <a:buClr>
                <a:srgbClr val="003399"/>
              </a:buClr>
              <a:buFont typeface="Wingdings 2" pitchFamily="18" charset="2"/>
              <a:buAutoNum type="arabicPeriod"/>
            </a:pPr>
            <a:r>
              <a:rPr lang="ru-RU" sz="2000" smtClean="0">
                <a:solidFill>
                  <a:srgbClr val="003399"/>
                </a:solidFill>
                <a:latin typeface="Arial" charset="0"/>
              </a:rPr>
              <a:t>А. Лопатина  Добрая математика. М: «Амрита Русь» 2004г.</a:t>
            </a:r>
          </a:p>
          <a:p>
            <a:pPr marL="495300" indent="-495300" eaLnBrk="1" hangingPunct="1">
              <a:lnSpc>
                <a:spcPct val="90000"/>
              </a:lnSpc>
              <a:buClr>
                <a:srgbClr val="003399"/>
              </a:buClr>
              <a:buFont typeface="Wingdings 2" pitchFamily="18" charset="2"/>
              <a:buAutoNum type="arabicPeriod"/>
            </a:pPr>
            <a:r>
              <a:rPr lang="ru-RU" sz="2000" smtClean="0">
                <a:solidFill>
                  <a:srgbClr val="003399"/>
                </a:solidFill>
                <a:latin typeface="Arial" charset="0"/>
              </a:rPr>
              <a:t>Интернет-ресурсы.</a:t>
            </a:r>
          </a:p>
        </p:txBody>
      </p:sp>
    </p:spTree>
    <p:extLst>
      <p:ext uri="{BB962C8B-B14F-4D97-AF65-F5344CB8AC3E}">
        <p14:creationId xmlns:p14="http://schemas.microsoft.com/office/powerpoint/2010/main" val="23852037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WordArt 4"/>
          <p:cNvSpPr>
            <a:spLocks noChangeArrowheads="1" noChangeShapeType="1" noTextEdit="1"/>
          </p:cNvSpPr>
          <p:nvPr/>
        </p:nvSpPr>
        <p:spPr bwMode="auto">
          <a:xfrm>
            <a:off x="1042988" y="476250"/>
            <a:ext cx="7127875" cy="10080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6600"/>
                    </a:gs>
                    <a:gs pos="100000">
                      <a:srgbClr val="FFFF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Подведем итоги</a:t>
            </a:r>
          </a:p>
        </p:txBody>
      </p:sp>
      <p:sp>
        <p:nvSpPr>
          <p:cNvPr id="88067" name="AutoShape 5">
            <a:hlinkClick r:id="rId2" action="ppaction://program" highlightClick="1"/>
          </p:cNvPr>
          <p:cNvSpPr>
            <a:spLocks noChangeArrowheads="1"/>
          </p:cNvSpPr>
          <p:nvPr/>
        </p:nvSpPr>
        <p:spPr bwMode="auto">
          <a:xfrm>
            <a:off x="3995738" y="2060575"/>
            <a:ext cx="1295400" cy="1008063"/>
          </a:xfrm>
          <a:prstGeom prst="actionButtonHelp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altLang="ru-RU">
              <a:latin typeface="Comic Sans MS" pitchFamily="66" charset="0"/>
            </a:endParaRPr>
          </a:p>
        </p:txBody>
      </p:sp>
      <p:pic>
        <p:nvPicPr>
          <p:cNvPr id="88072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875" y="2133600"/>
            <a:ext cx="75247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73" name="Picture 10" descr="209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1638" y="3213100"/>
            <a:ext cx="9525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77" name="Picture 14" descr="радость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4525" y="2060575"/>
            <a:ext cx="9525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82" name="Rectangle 18"/>
          <p:cNvSpPr>
            <a:spLocks noChangeArrowheads="1"/>
          </p:cNvSpPr>
          <p:nvPr/>
        </p:nvSpPr>
        <p:spPr bwMode="auto">
          <a:xfrm>
            <a:off x="1042988" y="3284538"/>
            <a:ext cx="2374900" cy="574675"/>
          </a:xfrm>
          <a:prstGeom prst="rect">
            <a:avLst/>
          </a:prstGeom>
          <a:solidFill>
            <a:srgbClr val="FFCCCC"/>
          </a:solidFill>
          <a:ln w="3810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000" b="1" dirty="0"/>
              <a:t>Мне было легко…</a:t>
            </a:r>
          </a:p>
        </p:txBody>
      </p:sp>
      <p:sp>
        <p:nvSpPr>
          <p:cNvPr id="88083" name="Rectangle 19"/>
          <p:cNvSpPr>
            <a:spLocks noChangeArrowheads="1"/>
          </p:cNvSpPr>
          <p:nvPr/>
        </p:nvSpPr>
        <p:spPr bwMode="auto">
          <a:xfrm>
            <a:off x="395288" y="5300663"/>
            <a:ext cx="2736850" cy="574675"/>
          </a:xfrm>
          <a:prstGeom prst="rect">
            <a:avLst/>
          </a:prstGeom>
          <a:solidFill>
            <a:srgbClr val="FFCCCC"/>
          </a:solidFill>
          <a:ln w="3810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000" b="1" dirty="0"/>
              <a:t>Мне было трудно…</a:t>
            </a:r>
          </a:p>
        </p:txBody>
      </p:sp>
      <p:sp>
        <p:nvSpPr>
          <p:cNvPr id="88084" name="Rectangle 20"/>
          <p:cNvSpPr>
            <a:spLocks noChangeArrowheads="1"/>
          </p:cNvSpPr>
          <p:nvPr/>
        </p:nvSpPr>
        <p:spPr bwMode="auto">
          <a:xfrm>
            <a:off x="6300788" y="3284538"/>
            <a:ext cx="2374900" cy="574675"/>
          </a:xfrm>
          <a:prstGeom prst="rect">
            <a:avLst/>
          </a:prstGeom>
          <a:solidFill>
            <a:srgbClr val="FFCCCC"/>
          </a:solidFill>
          <a:ln w="3810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000" b="1" dirty="0"/>
              <a:t>Меня удивило</a:t>
            </a:r>
            <a:r>
              <a:rPr lang="ru-RU" altLang="ru-RU" b="1" dirty="0"/>
              <a:t>…</a:t>
            </a:r>
          </a:p>
        </p:txBody>
      </p:sp>
      <p:sp>
        <p:nvSpPr>
          <p:cNvPr id="88085" name="Rectangle 21"/>
          <p:cNvSpPr>
            <a:spLocks noChangeArrowheads="1"/>
          </p:cNvSpPr>
          <p:nvPr/>
        </p:nvSpPr>
        <p:spPr bwMode="auto">
          <a:xfrm>
            <a:off x="6084888" y="5445125"/>
            <a:ext cx="2374900" cy="574675"/>
          </a:xfrm>
          <a:prstGeom prst="rect">
            <a:avLst/>
          </a:prstGeom>
          <a:solidFill>
            <a:srgbClr val="FFCCCC"/>
          </a:solidFill>
          <a:ln w="3810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000" b="1" dirty="0"/>
              <a:t>Мне захотелось…</a:t>
            </a:r>
          </a:p>
        </p:txBody>
      </p:sp>
      <p:sp>
        <p:nvSpPr>
          <p:cNvPr id="88086" name="Rectangle 22"/>
          <p:cNvSpPr>
            <a:spLocks noChangeArrowheads="1"/>
          </p:cNvSpPr>
          <p:nvPr/>
        </p:nvSpPr>
        <p:spPr bwMode="auto">
          <a:xfrm>
            <a:off x="3059113" y="4365625"/>
            <a:ext cx="3600450" cy="576263"/>
          </a:xfrm>
          <a:prstGeom prst="rect">
            <a:avLst/>
          </a:prstGeom>
          <a:solidFill>
            <a:srgbClr val="FFCCCC"/>
          </a:solidFill>
          <a:ln w="3810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000" b="1" dirty="0"/>
              <a:t>Урок дал мне для жизни…</a:t>
            </a:r>
          </a:p>
        </p:txBody>
      </p:sp>
      <p:sp>
        <p:nvSpPr>
          <p:cNvPr id="88087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532813" y="6308725"/>
            <a:ext cx="431800" cy="360363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8089" name="Rectangle 25"/>
          <p:cNvSpPr>
            <a:spLocks noChangeArrowheads="1"/>
          </p:cNvSpPr>
          <p:nvPr/>
        </p:nvSpPr>
        <p:spPr bwMode="auto">
          <a:xfrm>
            <a:off x="250825" y="188913"/>
            <a:ext cx="8713788" cy="6480175"/>
          </a:xfrm>
          <a:prstGeom prst="rect">
            <a:avLst/>
          </a:prstGeom>
          <a:noFill/>
          <a:ln w="76200" cmpd="tri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WordArt 4"/>
          <p:cNvSpPr>
            <a:spLocks noChangeArrowheads="1" noChangeShapeType="1" noTextEdit="1"/>
          </p:cNvSpPr>
          <p:nvPr/>
        </p:nvSpPr>
        <p:spPr bwMode="auto">
          <a:xfrm>
            <a:off x="755650" y="1196975"/>
            <a:ext cx="7920038" cy="3960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kern="10">
                <a:ln w="19050">
                  <a:solidFill>
                    <a:srgbClr val="333333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Числа - вечные спутники людей. </a:t>
            </a:r>
          </a:p>
          <a:p>
            <a:r>
              <a:rPr lang="ru-RU" kern="10">
                <a:ln w="19050">
                  <a:solidFill>
                    <a:srgbClr val="333333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Их влияние на жизнь человека</a:t>
            </a:r>
          </a:p>
          <a:p>
            <a:r>
              <a:rPr lang="ru-RU" kern="10">
                <a:ln w="19050">
                  <a:solidFill>
                    <a:srgbClr val="333333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настолько  сильно, что люди </a:t>
            </a:r>
          </a:p>
          <a:p>
            <a:r>
              <a:rPr lang="ru-RU" kern="10">
                <a:ln w="19050">
                  <a:solidFill>
                    <a:srgbClr val="333333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называют его  магическим.</a:t>
            </a:r>
          </a:p>
        </p:txBody>
      </p:sp>
      <p:pic>
        <p:nvPicPr>
          <p:cNvPr id="81925" name="Picture 5" descr="Tree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5084763"/>
            <a:ext cx="1512888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24124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0851560">
            <a:off x="2462387" y="3603248"/>
            <a:ext cx="6551274" cy="212365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Спасибо за внимание!!!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50825" y="188913"/>
            <a:ext cx="8713788" cy="6480175"/>
          </a:xfrm>
          <a:prstGeom prst="rect">
            <a:avLst/>
          </a:prstGeom>
          <a:noFill/>
          <a:ln w="76200" cmpd="tri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468313" y="1371124"/>
            <a:ext cx="82804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3600" b="1" i="1" dirty="0">
                <a:solidFill>
                  <a:srgbClr val="003399"/>
                </a:solidFill>
                <a:latin typeface="Times New Roman" pitchFamily="18" charset="0"/>
              </a:rPr>
              <a:t>«Числа не управляют миром, </a:t>
            </a:r>
          </a:p>
          <a:p>
            <a:pPr algn="r"/>
            <a:r>
              <a:rPr lang="ru-RU" altLang="ru-RU" sz="3600" b="1" i="1" dirty="0">
                <a:solidFill>
                  <a:srgbClr val="003399"/>
                </a:solidFill>
                <a:latin typeface="Times New Roman" pitchFamily="18" charset="0"/>
              </a:rPr>
              <a:t>но показывают, как управляется мир»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Иоганн Вольфганг фон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Гёте, немецкий поэт</a:t>
            </a:r>
            <a:endParaRPr lang="ru-RU" alt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708025"/>
          </a:xfrm>
        </p:spPr>
        <p:txBody>
          <a:bodyPr/>
          <a:lstStyle/>
          <a:p>
            <a:pPr algn="ctr" eaLnBrk="1" hangingPunct="1"/>
            <a:r>
              <a:rPr lang="ru-RU" sz="4000" smtClean="0">
                <a:solidFill>
                  <a:srgbClr val="CC0099"/>
                </a:solidFill>
                <a:latin typeface="Arial" charset="0"/>
              </a:rPr>
              <a:t>Основополагающий вопрос</a:t>
            </a:r>
          </a:p>
        </p:txBody>
      </p:sp>
      <p:sp>
        <p:nvSpPr>
          <p:cNvPr id="6553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4400" b="1" i="1" smtClean="0">
                <a:solidFill>
                  <a:srgbClr val="003399"/>
                </a:solidFill>
                <a:cs typeface="Gisha" pitchFamily="34" charset="-79"/>
              </a:rPr>
              <a:t>"Кто сетку чисел  набросил на мир?"</a:t>
            </a:r>
            <a:endParaRPr lang="ru-RU" sz="4400" b="1" smtClean="0">
              <a:solidFill>
                <a:srgbClr val="003399"/>
              </a:solidFill>
              <a:cs typeface="Gisha" pitchFamily="34" charset="-79"/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5900" smtClean="0">
              <a:solidFill>
                <a:srgbClr val="000099"/>
              </a:solidFill>
              <a:latin typeface="Tahoma" pitchFamily="34" charset="0"/>
            </a:endParaRPr>
          </a:p>
          <a:p>
            <a:pPr algn="r" eaLnBrk="1" hangingPunct="1">
              <a:buFont typeface="Wingdings 2" pitchFamily="18" charset="2"/>
              <a:buNone/>
            </a:pPr>
            <a:endParaRPr lang="ru-RU" sz="2400" smtClean="0">
              <a:solidFill>
                <a:srgbClr val="0000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5258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779463"/>
          </a:xfrm>
        </p:spPr>
        <p:txBody>
          <a:bodyPr/>
          <a:lstStyle/>
          <a:p>
            <a:pPr algn="ctr" eaLnBrk="1" hangingPunct="1"/>
            <a:r>
              <a:rPr lang="ru-RU" sz="4000" b="1" smtClean="0">
                <a:solidFill>
                  <a:srgbClr val="D60093"/>
                </a:solidFill>
                <a:latin typeface="Arial" charset="0"/>
              </a:rPr>
              <a:t>Аннотация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557338"/>
            <a:ext cx="8229600" cy="4767262"/>
          </a:xfrm>
        </p:spPr>
        <p:txBody>
          <a:bodyPr/>
          <a:lstStyle/>
          <a:p>
            <a:pPr marL="800100" indent="-442913" algn="just" eaLnBrk="1" hangingPunct="1">
              <a:buFont typeface="Wingdings 2" pitchFamily="18" charset="2"/>
              <a:buNone/>
            </a:pPr>
            <a:r>
              <a:rPr lang="ru-RU" sz="2200" smtClean="0">
                <a:solidFill>
                  <a:srgbClr val="003399"/>
                </a:solidFill>
                <a:latin typeface="Arial" charset="0"/>
              </a:rPr>
              <a:t>Нас очень заинтересовала данная тема. Мы хотели узнать много нового о числах. Ведь мир чисел очень загадочен и интересен.</a:t>
            </a:r>
          </a:p>
          <a:p>
            <a:pPr marL="800100" indent="-442913" algn="just" eaLnBrk="1" hangingPunct="1">
              <a:buFont typeface="Wingdings 2" pitchFamily="18" charset="2"/>
              <a:buNone/>
            </a:pPr>
            <a:r>
              <a:rPr lang="ru-RU" sz="2200" smtClean="0">
                <a:solidFill>
                  <a:srgbClr val="003399"/>
                </a:solidFill>
                <a:latin typeface="Arial" charset="0"/>
              </a:rPr>
              <a:t>Эта тема является актуальной, потому что числа очень важны в нашем мире. Если бы не было в мире чисел, то мы не знали бы, сколько нам лет, в каком веке или году мы живём.</a:t>
            </a:r>
          </a:p>
          <a:p>
            <a:pPr marL="800100" indent="-442913" algn="just" eaLnBrk="1" hangingPunct="1">
              <a:buFont typeface="Wingdings 2" pitchFamily="18" charset="2"/>
              <a:buNone/>
            </a:pPr>
            <a:r>
              <a:rPr lang="ru-RU" sz="2200" b="1" smtClean="0">
                <a:solidFill>
                  <a:srgbClr val="A50021"/>
                </a:solidFill>
                <a:latin typeface="Arial" charset="0"/>
              </a:rPr>
              <a:t>Цель</a:t>
            </a:r>
            <a:r>
              <a:rPr lang="ru-RU" sz="2200" smtClean="0">
                <a:solidFill>
                  <a:srgbClr val="003399"/>
                </a:solidFill>
                <a:latin typeface="Arial" charset="0"/>
              </a:rPr>
              <a:t> моего исследования – влияние числа на судьбу человека.</a:t>
            </a:r>
            <a:endParaRPr lang="ru-RU" sz="2200" b="1" smtClean="0">
              <a:solidFill>
                <a:srgbClr val="003399"/>
              </a:solidFill>
              <a:latin typeface="Arial" charset="0"/>
            </a:endParaRPr>
          </a:p>
          <a:p>
            <a:pPr marL="800100" indent="-442913" algn="just" eaLnBrk="1" hangingPunct="1">
              <a:buFont typeface="Wingdings 2" pitchFamily="18" charset="2"/>
              <a:buNone/>
            </a:pPr>
            <a:r>
              <a:rPr lang="ru-RU" sz="2200" b="1" smtClean="0">
                <a:solidFill>
                  <a:srgbClr val="A50021"/>
                </a:solidFill>
                <a:latin typeface="Arial" charset="0"/>
              </a:rPr>
              <a:t>Задачи:</a:t>
            </a:r>
            <a:endParaRPr lang="ru-RU" sz="2200" smtClean="0">
              <a:solidFill>
                <a:srgbClr val="A50021"/>
              </a:solidFill>
              <a:latin typeface="Arial" charset="0"/>
            </a:endParaRPr>
          </a:p>
          <a:p>
            <a:pPr marL="800100" indent="-442913" algn="just" eaLnBrk="1" hangingPunct="1">
              <a:buClr>
                <a:srgbClr val="003399"/>
              </a:buClr>
              <a:buFont typeface="Wingdings 2" pitchFamily="18" charset="2"/>
              <a:buAutoNum type="arabicPeriod"/>
            </a:pPr>
            <a:r>
              <a:rPr lang="ru-RU" sz="2200" smtClean="0">
                <a:solidFill>
                  <a:srgbClr val="003399"/>
                </a:solidFill>
                <a:latin typeface="Arial" charset="0"/>
              </a:rPr>
              <a:t>Изучить историю возникновения чисел.</a:t>
            </a:r>
          </a:p>
          <a:p>
            <a:pPr marL="800100" indent="-442913" algn="just" eaLnBrk="1" hangingPunct="1">
              <a:buClr>
                <a:srgbClr val="003399"/>
              </a:buClr>
              <a:buFont typeface="Wingdings 2" pitchFamily="18" charset="2"/>
              <a:buAutoNum type="arabicPeriod"/>
            </a:pPr>
            <a:r>
              <a:rPr lang="ru-RU" sz="2200" smtClean="0">
                <a:solidFill>
                  <a:srgbClr val="003399"/>
                </a:solidFill>
                <a:latin typeface="Arial" charset="0"/>
              </a:rPr>
              <a:t>Выявить магическое значение чисел.</a:t>
            </a:r>
          </a:p>
        </p:txBody>
      </p:sp>
      <p:pic>
        <p:nvPicPr>
          <p:cNvPr id="31749" name="Picture 5" descr="1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157788"/>
            <a:ext cx="13589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4092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5" descr="Букет"/>
          <p:cNvSpPr txBox="1">
            <a:spLocks noChangeArrowheads="1"/>
          </p:cNvSpPr>
          <p:nvPr/>
        </p:nvSpPr>
        <p:spPr bwMode="auto">
          <a:xfrm>
            <a:off x="395536" y="332656"/>
            <a:ext cx="8352927" cy="44980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50000"/>
              </a:spcBef>
            </a:pPr>
            <a:r>
              <a:rPr lang="ru-RU" sz="3600" b="1" i="1" dirty="0">
                <a:solidFill>
                  <a:srgbClr val="9900CC"/>
                </a:solidFill>
                <a:latin typeface="Times New Roman" pitchFamily="18" charset="0"/>
              </a:rPr>
              <a:t>История возникновения чисел. </a:t>
            </a:r>
          </a:p>
        </p:txBody>
      </p:sp>
      <p:pic>
        <p:nvPicPr>
          <p:cNvPr id="5129" name="Picture 9" descr="9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933055"/>
            <a:ext cx="2448272" cy="244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556792"/>
            <a:ext cx="6084168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5422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 idx="4294967295"/>
          </p:nvPr>
        </p:nvSpPr>
        <p:spPr>
          <a:xfrm>
            <a:off x="467544" y="332656"/>
            <a:ext cx="8229600" cy="708025"/>
          </a:xfrm>
        </p:spPr>
        <p:txBody>
          <a:bodyPr/>
          <a:lstStyle/>
          <a:p>
            <a:pPr algn="ctr" eaLnBrk="1" hangingPunct="1"/>
            <a:r>
              <a:rPr lang="ru-RU" sz="4000" b="1" smtClean="0">
                <a:solidFill>
                  <a:srgbClr val="D60093"/>
                </a:solidFill>
                <a:latin typeface="Arial" charset="0"/>
              </a:rPr>
              <a:t>История возникновения чисел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4294967295"/>
          </p:nvPr>
        </p:nvSpPr>
        <p:spPr>
          <a:xfrm>
            <a:off x="323528" y="1052736"/>
            <a:ext cx="8229600" cy="5616624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dirty="0" smtClean="0">
                <a:solidFill>
                  <a:schemeClr val="bg1"/>
                </a:solidFill>
                <a:latin typeface="Arial" charset="0"/>
              </a:rPr>
              <a:t>      </a:t>
            </a:r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 древних людей, кроме каменного топора и шкуры вместо одежды, ничего не было, поэтому считать им было нечего. Постепенно они стали приручать скот, возделывать поля; появилась торговля, и тут уж без счета никак не обойтись.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Сначала считали на пальцах. Когда пальцы на одной руке кончались, переходили на другую, а если на двух руках не хватало, переходили на ноги. </a:t>
            </a:r>
          </a:p>
        </p:txBody>
      </p:sp>
    </p:spTree>
    <p:extLst>
      <p:ext uri="{BB962C8B-B14F-4D97-AF65-F5344CB8AC3E}">
        <p14:creationId xmlns:p14="http://schemas.microsoft.com/office/powerpoint/2010/main" val="24246645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/>
          </p:cNvSpPr>
          <p:nvPr>
            <p:ph type="title" idx="4294967295"/>
          </p:nvPr>
        </p:nvSpPr>
        <p:spPr>
          <a:xfrm>
            <a:off x="323528" y="188640"/>
            <a:ext cx="8229600" cy="708025"/>
          </a:xfrm>
        </p:spPr>
        <p:txBody>
          <a:bodyPr/>
          <a:lstStyle/>
          <a:p>
            <a:pPr algn="ctr" eaLnBrk="1" hangingPunct="1"/>
            <a:r>
              <a:rPr lang="ru-RU" sz="4000" b="1" dirty="0" smtClean="0">
                <a:solidFill>
                  <a:srgbClr val="D60093"/>
                </a:solidFill>
                <a:latin typeface="Arial" charset="0"/>
              </a:rPr>
              <a:t>История возникновения чисел</a:t>
            </a:r>
          </a:p>
        </p:txBody>
      </p:sp>
      <p:sp>
        <p:nvSpPr>
          <p:cNvPr id="24582" name="Rectangle 6"/>
          <p:cNvSpPr>
            <a:spLocks noGrp="1"/>
          </p:cNvSpPr>
          <p:nvPr>
            <p:ph type="body" sz="half" idx="4294967295"/>
          </p:nvPr>
        </p:nvSpPr>
        <p:spPr>
          <a:xfrm>
            <a:off x="4499992" y="1052736"/>
            <a:ext cx="4464050" cy="580526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000" dirty="0" smtClean="0">
                <a:solidFill>
                  <a:srgbClr val="0000CC"/>
                </a:solidFill>
                <a:latin typeface="Times New Roman" pitchFamily="18" charset="0"/>
              </a:rPr>
              <a:t>        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Первыми придумали запись чисел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древние шум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ры-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hlinkClick r:id="rId2"/>
              </a:rPr>
              <a:t> 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  <a:hlinkClick r:id="rId2"/>
              </a:rPr>
              <a:t>народ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заселявший Южную </a:t>
            </a:r>
            <a:r>
              <a:rPr lang="ru-RU" sz="2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Месопот</a:t>
            </a:r>
            <a:r>
              <a:rPr lang="ru-RU" sz="28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мию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Они пользовались всего двумя цифрами. Вертикальная черточка обозначала одну единицу, а угол из двух лежачих черточек – десять. 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Эти черточки у них получались в виде клиньев, потому что они писали острой палочкой на сырых глиняных дощечках, которые потом сушили и обжигали. Вот так выглядели эти дощечки.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4" name="Picture 11" descr="Шумерская%20табличка_resize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lum bright="-12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2708275"/>
            <a:ext cx="4171950" cy="2665413"/>
          </a:xfrm>
        </p:spPr>
      </p:pic>
    </p:spTree>
    <p:extLst>
      <p:ext uri="{BB962C8B-B14F-4D97-AF65-F5344CB8AC3E}">
        <p14:creationId xmlns:p14="http://schemas.microsoft.com/office/powerpoint/2010/main" val="18939024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/>
          <p:cNvSpPr>
            <a:spLocks noGrp="1"/>
          </p:cNvSpPr>
          <p:nvPr>
            <p:ph type="title" idx="4294967295"/>
          </p:nvPr>
        </p:nvSpPr>
        <p:spPr>
          <a:xfrm>
            <a:off x="457200" y="549275"/>
            <a:ext cx="8229600" cy="1079500"/>
          </a:xfrm>
        </p:spPr>
        <p:txBody>
          <a:bodyPr/>
          <a:lstStyle/>
          <a:p>
            <a:pPr algn="ctr" eaLnBrk="1" hangingPunct="1"/>
            <a:r>
              <a:rPr lang="ru-RU" sz="4000" b="1" smtClean="0">
                <a:solidFill>
                  <a:srgbClr val="D60093"/>
                </a:solidFill>
                <a:latin typeface="Arial" charset="0"/>
              </a:rPr>
              <a:t>История возникновения чисел</a:t>
            </a:r>
          </a:p>
        </p:txBody>
      </p:sp>
      <p:sp>
        <p:nvSpPr>
          <p:cNvPr id="33802" name="Rectangle 10"/>
          <p:cNvSpPr>
            <a:spLocks noGrp="1"/>
          </p:cNvSpPr>
          <p:nvPr>
            <p:ph type="body" sz="half" idx="4294967295"/>
          </p:nvPr>
        </p:nvSpPr>
        <p:spPr>
          <a:xfrm>
            <a:off x="5364088" y="1556793"/>
            <a:ext cx="3779912" cy="4767808"/>
          </a:xfrm>
        </p:spPr>
        <p:txBody>
          <a:bodyPr/>
          <a:lstStyle/>
          <a:p>
            <a:pPr indent="1588" eaLnBrk="1" hangingPunct="1">
              <a:buFont typeface="Wingdings 2" pitchFamily="18" charset="2"/>
              <a:buNone/>
            </a:pPr>
            <a:r>
              <a:rPr lang="ru-RU" sz="2200" dirty="0" smtClean="0">
                <a:solidFill>
                  <a:srgbClr val="0000CC"/>
                </a:solidFill>
                <a:latin typeface="Arial" charset="0"/>
              </a:rPr>
              <a:t> Древний народ </a:t>
            </a:r>
            <a:r>
              <a:rPr lang="ru-RU" sz="2200" dirty="0" smtClean="0">
                <a:solidFill>
                  <a:srgbClr val="0000CC"/>
                </a:solidFill>
                <a:latin typeface="Arial" charset="0"/>
                <a:hlinkClick r:id="rId2"/>
              </a:rPr>
              <a:t>майя -</a:t>
            </a:r>
            <a:r>
              <a:rPr lang="ru-RU" sz="2400" dirty="0" smtClean="0">
                <a:hlinkClick r:id="rId2"/>
              </a:rPr>
              <a:t>народ</a:t>
            </a:r>
            <a:r>
              <a:rPr lang="ru-RU" sz="2400" dirty="0">
                <a:hlinkClick r:id="rId2"/>
              </a:rPr>
              <a:t>  индейского происхождения</a:t>
            </a:r>
            <a:r>
              <a:rPr lang="ru-RU" sz="2400" dirty="0"/>
              <a:t>, численностью не менее 6 миллионов человек в </a:t>
            </a:r>
            <a:r>
              <a:rPr lang="ru-RU" sz="2400" dirty="0" err="1" smtClean="0">
                <a:hlinkClick r:id="rId3" tooltip="Мезоамерика"/>
              </a:rPr>
              <a:t>Мезоамерике</a:t>
            </a:r>
            <a:r>
              <a:rPr lang="ru-RU" sz="2400" dirty="0"/>
              <a:t> </a:t>
            </a:r>
            <a:r>
              <a:rPr lang="ru-RU" sz="2200" dirty="0" smtClean="0">
                <a:solidFill>
                  <a:srgbClr val="0000CC"/>
                </a:solidFill>
                <a:latin typeface="Arial" charset="0"/>
              </a:rPr>
              <a:t>вместо самих цифр рисовал страшные головы, как у пришельцев, и отличить одну голову – цифру от другой было очень сложно.</a:t>
            </a:r>
            <a:r>
              <a:rPr lang="ru-RU" sz="2200" dirty="0" smtClean="0">
                <a:solidFill>
                  <a:srgbClr val="0000CC"/>
                </a:solidFill>
              </a:rPr>
              <a:t> </a:t>
            </a:r>
          </a:p>
        </p:txBody>
      </p:sp>
      <p:pic>
        <p:nvPicPr>
          <p:cNvPr id="11268" name="Picture 11" descr="майя_resize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>
            <a:lum bright="-6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484784"/>
            <a:ext cx="5724128" cy="4680520"/>
          </a:xfrm>
        </p:spPr>
      </p:pic>
    </p:spTree>
    <p:extLst>
      <p:ext uri="{BB962C8B-B14F-4D97-AF65-F5344CB8AC3E}">
        <p14:creationId xmlns:p14="http://schemas.microsoft.com/office/powerpoint/2010/main" val="16682841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852488"/>
          </a:xfrm>
        </p:spPr>
        <p:txBody>
          <a:bodyPr/>
          <a:lstStyle/>
          <a:p>
            <a:pPr algn="ctr" eaLnBrk="1" hangingPunct="1"/>
            <a:r>
              <a:rPr lang="ru-RU" sz="4000" b="1" smtClean="0">
                <a:solidFill>
                  <a:srgbClr val="D60093"/>
                </a:solidFill>
                <a:latin typeface="Arial" charset="0"/>
              </a:rPr>
              <a:t>История возникновения чисел</a:t>
            </a:r>
          </a:p>
        </p:txBody>
      </p:sp>
      <p:sp>
        <p:nvSpPr>
          <p:cNvPr id="39942" name="Rectangle 6"/>
          <p:cNvSpPr>
            <a:spLocks noGrp="1"/>
          </p:cNvSpPr>
          <p:nvPr>
            <p:ph type="body" sz="half" idx="4294967295"/>
          </p:nvPr>
        </p:nvSpPr>
        <p:spPr>
          <a:xfrm>
            <a:off x="4648200" y="1935163"/>
            <a:ext cx="4038600" cy="4389437"/>
          </a:xfrm>
        </p:spPr>
        <p:txBody>
          <a:bodyPr/>
          <a:lstStyle/>
          <a:p>
            <a:pPr indent="1588" eaLnBrk="1" hangingPunct="1">
              <a:lnSpc>
                <a:spcPct val="90000"/>
              </a:lnSpc>
              <a:buClr>
                <a:srgbClr val="000099"/>
              </a:buClr>
              <a:buFont typeface="Wingdings 2" pitchFamily="18" charset="2"/>
              <a:buNone/>
            </a:pPr>
            <a:r>
              <a:rPr lang="ru-RU" sz="2200" smtClean="0">
                <a:solidFill>
                  <a:srgbClr val="0000CC"/>
                </a:solidFill>
                <a:latin typeface="Times New Roman" pitchFamily="18" charset="0"/>
              </a:rPr>
              <a:t>    Индейцы и народы Древней Азии при счете завязывали узелки на шнурках разной длины и цвета. У некоторых богатеев скапливалось по несколько метров этой веревочной «счетной книги», попробуй, вспомни через год, что означают четыре узелочка на красном шнурочке! </a:t>
            </a:r>
          </a:p>
          <a:p>
            <a:pPr indent="1588" eaLnBrk="1" hangingPunct="1">
              <a:lnSpc>
                <a:spcPct val="90000"/>
              </a:lnSpc>
              <a:buClr>
                <a:srgbClr val="000099"/>
              </a:buClr>
              <a:buFont typeface="Wingdings 2" pitchFamily="18" charset="2"/>
              <a:buNone/>
            </a:pPr>
            <a:r>
              <a:rPr lang="ru-RU" sz="2200" smtClean="0">
                <a:solidFill>
                  <a:srgbClr val="0000CC"/>
                </a:solidFill>
                <a:latin typeface="Times New Roman" pitchFamily="18" charset="0"/>
              </a:rPr>
              <a:t>   Поэтому того, кто завязывал узелки, называли вспоминателем.</a:t>
            </a:r>
          </a:p>
        </p:txBody>
      </p:sp>
      <p:pic>
        <p:nvPicPr>
          <p:cNvPr id="12292" name="Picture 7" descr="узелки_resize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lum bright="-12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2781300"/>
            <a:ext cx="4327525" cy="2376488"/>
          </a:xfrm>
        </p:spPr>
      </p:pic>
    </p:spTree>
    <p:extLst>
      <p:ext uri="{BB962C8B-B14F-4D97-AF65-F5344CB8AC3E}">
        <p14:creationId xmlns:p14="http://schemas.microsoft.com/office/powerpoint/2010/main" val="6708792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9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99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1489</TotalTime>
  <Words>1197</Words>
  <Application>Microsoft Office PowerPoint</Application>
  <PresentationFormat>Экран (4:3)</PresentationFormat>
  <Paragraphs>133</Paragraphs>
  <Slides>27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Оформление по умолчанию</vt:lpstr>
      <vt:lpstr>МКОУ «Кадиркентская СОШ»</vt:lpstr>
      <vt:lpstr>Презентация PowerPoint</vt:lpstr>
      <vt:lpstr>Основополагающий вопрос</vt:lpstr>
      <vt:lpstr>Аннотация</vt:lpstr>
      <vt:lpstr>Презентация PowerPoint</vt:lpstr>
      <vt:lpstr>История возникновения чисел</vt:lpstr>
      <vt:lpstr>История возникновения чисел</vt:lpstr>
      <vt:lpstr>История возникновения чисел</vt:lpstr>
      <vt:lpstr>История возникновения чисел</vt:lpstr>
      <vt:lpstr>История возникновения чисел</vt:lpstr>
      <vt:lpstr>История возникновения чисел</vt:lpstr>
      <vt:lpstr>История возникновения чисел</vt:lpstr>
      <vt:lpstr>История возникновения чисел</vt:lpstr>
      <vt:lpstr>История возникновения чисел</vt:lpstr>
      <vt:lpstr>«Главное число» человека</vt:lpstr>
      <vt:lpstr>Значение чисел по Пифагору</vt:lpstr>
      <vt:lpstr>Значение чисел по Пифагору</vt:lpstr>
      <vt:lpstr>Значение чисел по Пифагору</vt:lpstr>
      <vt:lpstr>Значение чисел по Пифагору</vt:lpstr>
      <vt:lpstr>Исследование</vt:lpstr>
      <vt:lpstr>Наше исследование</vt:lpstr>
      <vt:lpstr>Вывод:</vt:lpstr>
      <vt:lpstr>Список литературы</vt:lpstr>
      <vt:lpstr>Информационные ресурсы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Unity_Commander</dc:creator>
  <cp:lastModifiedBy>Ума</cp:lastModifiedBy>
  <cp:revision>124</cp:revision>
  <dcterms:created xsi:type="dcterms:W3CDTF">2013-03-18T19:51:15Z</dcterms:created>
  <dcterms:modified xsi:type="dcterms:W3CDTF">2018-04-01T17:42:50Z</dcterms:modified>
</cp:coreProperties>
</file>